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7" r:id="rId2"/>
    <p:sldId id="258" r:id="rId3"/>
    <p:sldId id="277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44" autoAdjust="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F0AE4-24CC-4380-B24E-89CD16A08F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3047F7-E0DA-44B7-9425-BEC03FED58AE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9DBB9453-280A-4292-A59A-1D057726F038}" type="parTrans" cxnId="{4708928F-EB23-4734-9A37-195C3A1D016F}">
      <dgm:prSet/>
      <dgm:spPr/>
      <dgm:t>
        <a:bodyPr/>
        <a:lstStyle/>
        <a:p>
          <a:endParaRPr lang="ru-RU"/>
        </a:p>
      </dgm:t>
    </dgm:pt>
    <dgm:pt modelId="{0820D6A5-4AFD-4C88-BFE9-17C1AEC409DA}" type="sibTrans" cxnId="{4708928F-EB23-4734-9A37-195C3A1D016F}">
      <dgm:prSet/>
      <dgm:spPr/>
      <dgm:t>
        <a:bodyPr/>
        <a:lstStyle/>
        <a:p>
          <a:endParaRPr lang="ru-RU"/>
        </a:p>
      </dgm:t>
    </dgm:pt>
    <dgm:pt modelId="{DCC466FC-038A-46B4-B820-93979EDFF4F2}">
      <dgm:prSet phldrT="[Текст]" custT="1"/>
      <dgm:spPr/>
      <dgm:t>
        <a:bodyPr/>
        <a:lstStyle/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803863C-0950-46F0-88E1-E21D03557AE6}" type="parTrans" cxnId="{114CB6DE-B50B-475F-AA9D-F784A4ED59CE}">
      <dgm:prSet/>
      <dgm:spPr/>
      <dgm:t>
        <a:bodyPr/>
        <a:lstStyle/>
        <a:p>
          <a:endParaRPr lang="ru-RU"/>
        </a:p>
      </dgm:t>
    </dgm:pt>
    <dgm:pt modelId="{46DFFE6B-A81B-4E63-8052-17EBAA48B449}" type="sibTrans" cxnId="{114CB6DE-B50B-475F-AA9D-F784A4ED59CE}">
      <dgm:prSet/>
      <dgm:spPr/>
      <dgm:t>
        <a:bodyPr/>
        <a:lstStyle/>
        <a:p>
          <a:endParaRPr lang="ru-RU"/>
        </a:p>
      </dgm:t>
    </dgm:pt>
    <dgm:pt modelId="{757FCD57-8553-4411-9551-F390B25D055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Цветок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 – это наш ребёнок, будущий ученик.</a:t>
          </a:r>
          <a:endParaRPr lang="ru-RU" sz="2400" b="0" dirty="0">
            <a:latin typeface="Times New Roman" pitchFamily="18" charset="0"/>
            <a:cs typeface="Times New Roman" pitchFamily="18" charset="0"/>
          </a:endParaRPr>
        </a:p>
      </dgm:t>
    </dgm:pt>
    <dgm:pt modelId="{3C840902-6EF1-492A-8BC4-3837A2542F71}" type="parTrans" cxnId="{5048BF9C-BF74-4854-AE27-B52ADEFEA5B6}">
      <dgm:prSet/>
      <dgm:spPr/>
      <dgm:t>
        <a:bodyPr/>
        <a:lstStyle/>
        <a:p>
          <a:endParaRPr lang="ru-RU"/>
        </a:p>
      </dgm:t>
    </dgm:pt>
    <dgm:pt modelId="{0DF395C0-391A-4FC5-9953-C054172C0243}" type="sibTrans" cxnId="{5048BF9C-BF74-4854-AE27-B52ADEFEA5B6}">
      <dgm:prSet/>
      <dgm:spPr/>
      <dgm:t>
        <a:bodyPr/>
        <a:lstStyle/>
        <a:p>
          <a:endParaRPr lang="ru-RU"/>
        </a:p>
      </dgm:t>
    </dgm:pt>
    <dgm:pt modelId="{065B4F69-8293-44B7-B3B9-4C2FEF35555F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D31DEDE-3495-4D9E-AE48-D5BDFECE2C5D}" type="parTrans" cxnId="{E7C623DB-150E-42CF-B660-3398CCE78A3D}">
      <dgm:prSet/>
      <dgm:spPr/>
      <dgm:t>
        <a:bodyPr/>
        <a:lstStyle/>
        <a:p>
          <a:endParaRPr lang="ru-RU"/>
        </a:p>
      </dgm:t>
    </dgm:pt>
    <dgm:pt modelId="{42FAF9E0-4384-4D12-8F3F-44A3BEDD4AA8}" type="sibTrans" cxnId="{E7C623DB-150E-42CF-B660-3398CCE78A3D}">
      <dgm:prSet/>
      <dgm:spPr/>
      <dgm:t>
        <a:bodyPr/>
        <a:lstStyle/>
        <a:p>
          <a:endParaRPr lang="ru-RU"/>
        </a:p>
      </dgm:t>
    </dgm:pt>
    <dgm:pt modelId="{EA40D6CF-AA0F-4F02-A3FF-FA7C0218AD4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Листья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– общее психологическое развитие.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77359EF-35A6-4E9B-8F63-B49283982EF0}" type="parTrans" cxnId="{C6094DA2-92E4-4A4D-BED5-353B8636944E}">
      <dgm:prSet/>
      <dgm:spPr/>
      <dgm:t>
        <a:bodyPr/>
        <a:lstStyle/>
        <a:p>
          <a:endParaRPr lang="ru-RU"/>
        </a:p>
      </dgm:t>
    </dgm:pt>
    <dgm:pt modelId="{9AD293AC-2D58-40B2-A64E-337BCE73A7B0}" type="sibTrans" cxnId="{C6094DA2-92E4-4A4D-BED5-353B8636944E}">
      <dgm:prSet/>
      <dgm:spPr/>
      <dgm:t>
        <a:bodyPr/>
        <a:lstStyle/>
        <a:p>
          <a:endParaRPr lang="ru-RU"/>
        </a:p>
      </dgm:t>
    </dgm:pt>
    <dgm:pt modelId="{970AD3DF-3812-4208-9F4A-EC286B7B375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C8F0263A-FEE6-4864-A5D9-608534CBD677}" type="parTrans" cxnId="{A02C20E8-1839-42B1-8291-D22EE8BAF24E}">
      <dgm:prSet/>
      <dgm:spPr/>
      <dgm:t>
        <a:bodyPr/>
        <a:lstStyle/>
        <a:p>
          <a:endParaRPr lang="ru-RU"/>
        </a:p>
      </dgm:t>
    </dgm:pt>
    <dgm:pt modelId="{367B3378-7C31-4FCF-864A-86BBA9E1A2DE}" type="sibTrans" cxnId="{A02C20E8-1839-42B1-8291-D22EE8BAF24E}">
      <dgm:prSet/>
      <dgm:spPr/>
      <dgm:t>
        <a:bodyPr/>
        <a:lstStyle/>
        <a:p>
          <a:endParaRPr lang="ru-RU"/>
        </a:p>
      </dgm:t>
    </dgm:pt>
    <dgm:pt modelId="{D2633F99-3E73-45A5-9B69-4780C863FBB5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Корни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– дошкольная зрелость.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6E018BD-C595-49F3-9B90-92E925A34750}" type="parTrans" cxnId="{5689670B-C9D6-465C-9F18-B9F70972AF25}">
      <dgm:prSet/>
      <dgm:spPr/>
      <dgm:t>
        <a:bodyPr/>
        <a:lstStyle/>
        <a:p>
          <a:endParaRPr lang="ru-RU"/>
        </a:p>
      </dgm:t>
    </dgm:pt>
    <dgm:pt modelId="{36DEAED6-BBDF-4B04-8281-60A1082606E9}" type="sibTrans" cxnId="{5689670B-C9D6-465C-9F18-B9F70972AF25}">
      <dgm:prSet/>
      <dgm:spPr/>
      <dgm:t>
        <a:bodyPr/>
        <a:lstStyle/>
        <a:p>
          <a:endParaRPr lang="ru-RU"/>
        </a:p>
      </dgm:t>
    </dgm:pt>
    <dgm:pt modelId="{B3E0BBB8-FDA1-4A2E-A0F1-D24E62940732}" type="pres">
      <dgm:prSet presAssocID="{916F0AE4-24CC-4380-B24E-89CD16A08F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67193-A5E9-4F49-A102-B988CBB7E577}" type="pres">
      <dgm:prSet presAssocID="{1D3047F7-E0DA-44B7-9425-BEC03FED58AE}" presName="composite" presStyleCnt="0"/>
      <dgm:spPr/>
    </dgm:pt>
    <dgm:pt modelId="{498518B3-2885-44E7-B5AC-1B4851D6BABB}" type="pres">
      <dgm:prSet presAssocID="{1D3047F7-E0DA-44B7-9425-BEC03FED58A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FBDB7-6D32-41F5-BACF-A27852E8BAB2}" type="pres">
      <dgm:prSet presAssocID="{1D3047F7-E0DA-44B7-9425-BEC03FED58AE}" presName="descendantText" presStyleLbl="alignAcc1" presStyleIdx="0" presStyleCnt="3" custScaleY="141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3B9E9-758C-4EFB-B114-0BA91911A80C}" type="pres">
      <dgm:prSet presAssocID="{0820D6A5-4AFD-4C88-BFE9-17C1AEC409DA}" presName="sp" presStyleCnt="0"/>
      <dgm:spPr/>
    </dgm:pt>
    <dgm:pt modelId="{C83AE146-93AC-4439-B413-9976A766B2A2}" type="pres">
      <dgm:prSet presAssocID="{065B4F69-8293-44B7-B3B9-4C2FEF35555F}" presName="composite" presStyleCnt="0"/>
      <dgm:spPr/>
    </dgm:pt>
    <dgm:pt modelId="{37CEAAFE-037D-40A0-925E-1BB4052180FD}" type="pres">
      <dgm:prSet presAssocID="{065B4F69-8293-44B7-B3B9-4C2FEF35555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A9D91-ADB2-4F8E-B513-63FB88F0F435}" type="pres">
      <dgm:prSet presAssocID="{065B4F69-8293-44B7-B3B9-4C2FEF35555F}" presName="descendantText" presStyleLbl="alignAcc1" presStyleIdx="1" presStyleCnt="3" custScaleY="115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2D49D-FE10-40E6-888B-012E6F65A500}" type="pres">
      <dgm:prSet presAssocID="{42FAF9E0-4384-4D12-8F3F-44A3BEDD4AA8}" presName="sp" presStyleCnt="0"/>
      <dgm:spPr/>
    </dgm:pt>
    <dgm:pt modelId="{3891B810-01B8-42F7-B027-D39D6CA31814}" type="pres">
      <dgm:prSet presAssocID="{970AD3DF-3812-4208-9F4A-EC286B7B3756}" presName="composite" presStyleCnt="0"/>
      <dgm:spPr/>
    </dgm:pt>
    <dgm:pt modelId="{8521B852-70F1-444F-97EA-9CD90A58AAE3}" type="pres">
      <dgm:prSet presAssocID="{970AD3DF-3812-4208-9F4A-EC286B7B375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DFA6D-7C94-4B4A-B1AA-E506BCCDE117}" type="pres">
      <dgm:prSet presAssocID="{970AD3DF-3812-4208-9F4A-EC286B7B375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60ED08-2232-44E0-A7EF-4836D37A0ABC}" type="presOf" srcId="{065B4F69-8293-44B7-B3B9-4C2FEF35555F}" destId="{37CEAAFE-037D-40A0-925E-1BB4052180FD}" srcOrd="0" destOrd="0" presId="urn:microsoft.com/office/officeart/2005/8/layout/chevron2"/>
    <dgm:cxn modelId="{5689670B-C9D6-465C-9F18-B9F70972AF25}" srcId="{970AD3DF-3812-4208-9F4A-EC286B7B3756}" destId="{D2633F99-3E73-45A5-9B69-4780C863FBB5}" srcOrd="0" destOrd="0" parTransId="{C6E018BD-C595-49F3-9B90-92E925A34750}" sibTransId="{36DEAED6-BBDF-4B04-8281-60A1082606E9}"/>
    <dgm:cxn modelId="{456BD490-09B9-4711-BCFB-3F1BEDC885F8}" type="presOf" srcId="{1D3047F7-E0DA-44B7-9425-BEC03FED58AE}" destId="{498518B3-2885-44E7-B5AC-1B4851D6BABB}" srcOrd="0" destOrd="0" presId="urn:microsoft.com/office/officeart/2005/8/layout/chevron2"/>
    <dgm:cxn modelId="{A02C20E8-1839-42B1-8291-D22EE8BAF24E}" srcId="{916F0AE4-24CC-4380-B24E-89CD16A08FB4}" destId="{970AD3DF-3812-4208-9F4A-EC286B7B3756}" srcOrd="2" destOrd="0" parTransId="{C8F0263A-FEE6-4864-A5D9-608534CBD677}" sibTransId="{367B3378-7C31-4FCF-864A-86BBA9E1A2DE}"/>
    <dgm:cxn modelId="{5048BF9C-BF74-4854-AE27-B52ADEFEA5B6}" srcId="{1D3047F7-E0DA-44B7-9425-BEC03FED58AE}" destId="{757FCD57-8553-4411-9551-F390B25D055E}" srcOrd="1" destOrd="0" parTransId="{3C840902-6EF1-492A-8BC4-3837A2542F71}" sibTransId="{0DF395C0-391A-4FC5-9953-C054172C0243}"/>
    <dgm:cxn modelId="{FC2FEC1E-4C93-4761-BB68-C0100D0C31C1}" type="presOf" srcId="{970AD3DF-3812-4208-9F4A-EC286B7B3756}" destId="{8521B852-70F1-444F-97EA-9CD90A58AAE3}" srcOrd="0" destOrd="0" presId="urn:microsoft.com/office/officeart/2005/8/layout/chevron2"/>
    <dgm:cxn modelId="{B2191A90-4A46-4CE8-8280-FC03951F8996}" type="presOf" srcId="{916F0AE4-24CC-4380-B24E-89CD16A08FB4}" destId="{B3E0BBB8-FDA1-4A2E-A0F1-D24E62940732}" srcOrd="0" destOrd="0" presId="urn:microsoft.com/office/officeart/2005/8/layout/chevron2"/>
    <dgm:cxn modelId="{4708928F-EB23-4734-9A37-195C3A1D016F}" srcId="{916F0AE4-24CC-4380-B24E-89CD16A08FB4}" destId="{1D3047F7-E0DA-44B7-9425-BEC03FED58AE}" srcOrd="0" destOrd="0" parTransId="{9DBB9453-280A-4292-A59A-1D057726F038}" sibTransId="{0820D6A5-4AFD-4C88-BFE9-17C1AEC409DA}"/>
    <dgm:cxn modelId="{80E00FB9-C93A-4EC5-8480-9FD25399B3DA}" type="presOf" srcId="{DCC466FC-038A-46B4-B820-93979EDFF4F2}" destId="{808FBDB7-6D32-41F5-BACF-A27852E8BAB2}" srcOrd="0" destOrd="0" presId="urn:microsoft.com/office/officeart/2005/8/layout/chevron2"/>
    <dgm:cxn modelId="{3E8CC42B-118D-44C4-9E4F-41AE64F4EF82}" type="presOf" srcId="{757FCD57-8553-4411-9551-F390B25D055E}" destId="{808FBDB7-6D32-41F5-BACF-A27852E8BAB2}" srcOrd="0" destOrd="1" presId="urn:microsoft.com/office/officeart/2005/8/layout/chevron2"/>
    <dgm:cxn modelId="{067B3B26-893D-476B-A4C5-23B65E5D56F3}" type="presOf" srcId="{D2633F99-3E73-45A5-9B69-4780C863FBB5}" destId="{E76DFA6D-7C94-4B4A-B1AA-E506BCCDE117}" srcOrd="0" destOrd="0" presId="urn:microsoft.com/office/officeart/2005/8/layout/chevron2"/>
    <dgm:cxn modelId="{114CB6DE-B50B-475F-AA9D-F784A4ED59CE}" srcId="{1D3047F7-E0DA-44B7-9425-BEC03FED58AE}" destId="{DCC466FC-038A-46B4-B820-93979EDFF4F2}" srcOrd="0" destOrd="0" parTransId="{2803863C-0950-46F0-88E1-E21D03557AE6}" sibTransId="{46DFFE6B-A81B-4E63-8052-17EBAA48B449}"/>
    <dgm:cxn modelId="{0766EE37-8CF2-48BA-851E-0FC94AE80D95}" type="presOf" srcId="{EA40D6CF-AA0F-4F02-A3FF-FA7C0218AD43}" destId="{C3DA9D91-ADB2-4F8E-B513-63FB88F0F435}" srcOrd="0" destOrd="0" presId="urn:microsoft.com/office/officeart/2005/8/layout/chevron2"/>
    <dgm:cxn modelId="{C6094DA2-92E4-4A4D-BED5-353B8636944E}" srcId="{065B4F69-8293-44B7-B3B9-4C2FEF35555F}" destId="{EA40D6CF-AA0F-4F02-A3FF-FA7C0218AD43}" srcOrd="0" destOrd="0" parTransId="{377359EF-35A6-4E9B-8F63-B49283982EF0}" sibTransId="{9AD293AC-2D58-40B2-A64E-337BCE73A7B0}"/>
    <dgm:cxn modelId="{E7C623DB-150E-42CF-B660-3398CCE78A3D}" srcId="{916F0AE4-24CC-4380-B24E-89CD16A08FB4}" destId="{065B4F69-8293-44B7-B3B9-4C2FEF35555F}" srcOrd="1" destOrd="0" parTransId="{5D31DEDE-3495-4D9E-AE48-D5BDFECE2C5D}" sibTransId="{42FAF9E0-4384-4D12-8F3F-44A3BEDD4AA8}"/>
    <dgm:cxn modelId="{8266F3A6-12B4-495E-8C9F-123E1FAEE5F3}" type="presParOf" srcId="{B3E0BBB8-FDA1-4A2E-A0F1-D24E62940732}" destId="{55267193-A5E9-4F49-A102-B988CBB7E577}" srcOrd="0" destOrd="0" presId="urn:microsoft.com/office/officeart/2005/8/layout/chevron2"/>
    <dgm:cxn modelId="{2E1D3FF3-1216-4C47-BD05-2C2E733B7A4A}" type="presParOf" srcId="{55267193-A5E9-4F49-A102-B988CBB7E577}" destId="{498518B3-2885-44E7-B5AC-1B4851D6BABB}" srcOrd="0" destOrd="0" presId="urn:microsoft.com/office/officeart/2005/8/layout/chevron2"/>
    <dgm:cxn modelId="{2CA5F428-362C-453E-9BEC-E2F4820296D7}" type="presParOf" srcId="{55267193-A5E9-4F49-A102-B988CBB7E577}" destId="{808FBDB7-6D32-41F5-BACF-A27852E8BAB2}" srcOrd="1" destOrd="0" presId="urn:microsoft.com/office/officeart/2005/8/layout/chevron2"/>
    <dgm:cxn modelId="{B7587647-A94C-443A-A536-9F2E3830878B}" type="presParOf" srcId="{B3E0BBB8-FDA1-4A2E-A0F1-D24E62940732}" destId="{6123B9E9-758C-4EFB-B114-0BA91911A80C}" srcOrd="1" destOrd="0" presId="urn:microsoft.com/office/officeart/2005/8/layout/chevron2"/>
    <dgm:cxn modelId="{A0172AC6-B9A2-4ECC-86F3-B494A6D180C7}" type="presParOf" srcId="{B3E0BBB8-FDA1-4A2E-A0F1-D24E62940732}" destId="{C83AE146-93AC-4439-B413-9976A766B2A2}" srcOrd="2" destOrd="0" presId="urn:microsoft.com/office/officeart/2005/8/layout/chevron2"/>
    <dgm:cxn modelId="{C2645D15-BEFA-48D0-950E-CF5AE41D2A99}" type="presParOf" srcId="{C83AE146-93AC-4439-B413-9976A766B2A2}" destId="{37CEAAFE-037D-40A0-925E-1BB4052180FD}" srcOrd="0" destOrd="0" presId="urn:microsoft.com/office/officeart/2005/8/layout/chevron2"/>
    <dgm:cxn modelId="{613E0C55-2842-4DCC-9768-32482CBF70B5}" type="presParOf" srcId="{C83AE146-93AC-4439-B413-9976A766B2A2}" destId="{C3DA9D91-ADB2-4F8E-B513-63FB88F0F435}" srcOrd="1" destOrd="0" presId="urn:microsoft.com/office/officeart/2005/8/layout/chevron2"/>
    <dgm:cxn modelId="{5D86DFF2-0DA2-44EC-A824-56CDF6F9D96A}" type="presParOf" srcId="{B3E0BBB8-FDA1-4A2E-A0F1-D24E62940732}" destId="{9A82D49D-FE10-40E6-888B-012E6F65A500}" srcOrd="3" destOrd="0" presId="urn:microsoft.com/office/officeart/2005/8/layout/chevron2"/>
    <dgm:cxn modelId="{509A7862-78D7-4E47-9FCC-4AD9C58166D5}" type="presParOf" srcId="{B3E0BBB8-FDA1-4A2E-A0F1-D24E62940732}" destId="{3891B810-01B8-42F7-B027-D39D6CA31814}" srcOrd="4" destOrd="0" presId="urn:microsoft.com/office/officeart/2005/8/layout/chevron2"/>
    <dgm:cxn modelId="{61DA5F47-510F-4C69-B57E-5380DDCB88F9}" type="presParOf" srcId="{3891B810-01B8-42F7-B027-D39D6CA31814}" destId="{8521B852-70F1-444F-97EA-9CD90A58AAE3}" srcOrd="0" destOrd="0" presId="urn:microsoft.com/office/officeart/2005/8/layout/chevron2"/>
    <dgm:cxn modelId="{C101FE9E-5A99-43BC-A497-5B8AC87F9C1F}" type="presParOf" srcId="{3891B810-01B8-42F7-B027-D39D6CA31814}" destId="{E76DFA6D-7C94-4B4A-B1AA-E506BCCDE117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8518B3-2885-44E7-B5AC-1B4851D6BABB}">
      <dsp:nvSpPr>
        <dsp:cNvPr id="0" name=""/>
        <dsp:cNvSpPr/>
      </dsp:nvSpPr>
      <dsp:spPr>
        <a:xfrm rot="5400000">
          <a:off x="-233887" y="241886"/>
          <a:ext cx="1559247" cy="10914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 </a:t>
          </a:r>
          <a:endParaRPr lang="ru-RU" sz="3100" kern="1200" dirty="0"/>
        </a:p>
      </dsp:txBody>
      <dsp:txXfrm rot="5400000">
        <a:off x="-233887" y="241886"/>
        <a:ext cx="1559247" cy="1091473"/>
      </dsp:txXfrm>
    </dsp:sp>
    <dsp:sp modelId="{808FBDB7-6D32-41F5-BACF-A27852E8BAB2}">
      <dsp:nvSpPr>
        <dsp:cNvPr id="0" name=""/>
        <dsp:cNvSpPr/>
      </dsp:nvSpPr>
      <dsp:spPr>
        <a:xfrm rot="5400000">
          <a:off x="2451249" y="-1351776"/>
          <a:ext cx="1013510" cy="3733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Цветок</a:t>
          </a:r>
          <a:r>
            <a:rPr lang="ru-RU" sz="2000" b="0" kern="1200" dirty="0" smtClean="0"/>
            <a:t> – это наш ребёнок, будущий ученик.</a:t>
          </a:r>
          <a:endParaRPr lang="ru-RU" sz="2000" b="0" kern="1200" dirty="0"/>
        </a:p>
      </dsp:txBody>
      <dsp:txXfrm rot="5400000">
        <a:off x="2451249" y="-1351776"/>
        <a:ext cx="1013510" cy="3733062"/>
      </dsp:txXfrm>
    </dsp:sp>
    <dsp:sp modelId="{37CEAAFE-037D-40A0-925E-1BB4052180FD}">
      <dsp:nvSpPr>
        <dsp:cNvPr id="0" name=""/>
        <dsp:cNvSpPr/>
      </dsp:nvSpPr>
      <dsp:spPr>
        <a:xfrm rot="5400000">
          <a:off x="-233887" y="1690036"/>
          <a:ext cx="1559247" cy="10914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 </a:t>
          </a:r>
          <a:endParaRPr lang="ru-RU" sz="3100" kern="1200" dirty="0"/>
        </a:p>
      </dsp:txBody>
      <dsp:txXfrm rot="5400000">
        <a:off x="-233887" y="1690036"/>
        <a:ext cx="1559247" cy="1091473"/>
      </dsp:txXfrm>
    </dsp:sp>
    <dsp:sp modelId="{C3DA9D91-ADB2-4F8E-B513-63FB88F0F435}">
      <dsp:nvSpPr>
        <dsp:cNvPr id="0" name=""/>
        <dsp:cNvSpPr/>
      </dsp:nvSpPr>
      <dsp:spPr>
        <a:xfrm rot="5400000">
          <a:off x="2372190" y="96373"/>
          <a:ext cx="1171628" cy="3733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Листья</a:t>
          </a:r>
          <a:r>
            <a:rPr lang="ru-RU" sz="2100" kern="1200" dirty="0" smtClean="0"/>
            <a:t> – общее психологическое развитие.</a:t>
          </a:r>
          <a:endParaRPr lang="ru-RU" sz="2100" kern="1200" dirty="0"/>
        </a:p>
      </dsp:txBody>
      <dsp:txXfrm rot="5400000">
        <a:off x="2372190" y="96373"/>
        <a:ext cx="1171628" cy="3733062"/>
      </dsp:txXfrm>
    </dsp:sp>
    <dsp:sp modelId="{8521B852-70F1-444F-97EA-9CD90A58AAE3}">
      <dsp:nvSpPr>
        <dsp:cNvPr id="0" name=""/>
        <dsp:cNvSpPr/>
      </dsp:nvSpPr>
      <dsp:spPr>
        <a:xfrm rot="5400000">
          <a:off x="-233887" y="3059128"/>
          <a:ext cx="1559247" cy="10914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 </a:t>
          </a:r>
          <a:endParaRPr lang="ru-RU" sz="3100" kern="1200" dirty="0"/>
        </a:p>
      </dsp:txBody>
      <dsp:txXfrm rot="5400000">
        <a:off x="-233887" y="3059128"/>
        <a:ext cx="1559247" cy="1091473"/>
      </dsp:txXfrm>
    </dsp:sp>
    <dsp:sp modelId="{E76DFA6D-7C94-4B4A-B1AA-E506BCCDE117}">
      <dsp:nvSpPr>
        <dsp:cNvPr id="0" name=""/>
        <dsp:cNvSpPr/>
      </dsp:nvSpPr>
      <dsp:spPr>
        <a:xfrm rot="5400000">
          <a:off x="2451249" y="1465465"/>
          <a:ext cx="1013510" cy="3733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Корни</a:t>
          </a:r>
          <a:r>
            <a:rPr lang="ru-RU" sz="2100" kern="1200" dirty="0" smtClean="0"/>
            <a:t> – дошкольная зрелость.</a:t>
          </a:r>
          <a:endParaRPr lang="ru-RU" sz="2100" kern="1200" dirty="0"/>
        </a:p>
      </dsp:txBody>
      <dsp:txXfrm rot="5400000">
        <a:off x="2451249" y="1465465"/>
        <a:ext cx="1013510" cy="3733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14F28-291C-4CAE-A3B5-8D4B665DD5C3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4C182-F988-4296-8455-9074A605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4C182-F988-4296-8455-9074A6052AB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8907A0-E01A-44FB-88B4-3C5B5F93194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D06DA6-9C49-4C04-821E-63C8D1CA1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Готовность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ребёнка к школе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quarter" idx="1"/>
          </p:nvPr>
        </p:nvSpPr>
        <p:spPr>
          <a:xfrm>
            <a:off x="428596" y="2143116"/>
            <a:ext cx="5143536" cy="4373686"/>
          </a:xfrm>
        </p:spPr>
        <p:txBody>
          <a:bodyPr>
            <a:normAutofit/>
          </a:bodyPr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1027" name="Picture 3" descr="C:\Users\Елена\Desktop\выступление 2 февраля\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1472" y="5072074"/>
            <a:ext cx="1692699" cy="13144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227483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Скоро в школу...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Этой осенью ваш ребенок переступит порог нашей школы. В ваших силах создать в семье именно такую обстановку, которая не только подготовит ребенка к успешной учебе, но и позволит ему занять достойное место среди одноклассников, чувствовать себя в школе комфортно.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0"/>
            <a:ext cx="617220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волевая готовность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1916832"/>
            <a:ext cx="6120680" cy="44580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Наличие у ребёнка способностей ставить перед собой цель;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Принимать решение о начале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Намечать план действий – выполнять его, проявив определённые усилия -  оценивать результат своей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Длительно выполнять не очень привлекательную работу.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136815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Коммуникативная готовность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492896"/>
            <a:ext cx="6408712" cy="388202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ребёнка подчинять своё поведение законам детских групп и норм поведения, установленным в классе;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включиться в детское сообщество;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Действовать совместно с другими ребятами;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Уступать или отстаивать свою правоту социально допустимыми способами (при необходимости);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или руководить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 для родителей</a:t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«Готов ли Ваш ребёнок к школе?»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437906"/>
            <a:ext cx="1500198" cy="99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607625"/>
          <a:ext cx="6096000" cy="5258226"/>
        </p:xfrm>
        <a:graphic>
          <a:graphicData uri="http://schemas.openxmlformats.org/drawingml/2006/table">
            <a:tbl>
              <a:tblPr/>
              <a:tblGrid>
                <a:gridCol w="255719"/>
                <a:gridCol w="5444330"/>
                <a:gridCol w="395951"/>
              </a:tblGrid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Хочет ли ваш ребенок идти в школу?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Привлекает ли его в школе то, что он там много узнает?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Может ли он заниматься самостоятельно каким-либо делом, требующим сосредоточения в течение 30 минут, например, собирать конструктор?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Верно ли, что ваш ребенок в присутствии незнакомых взрослых не стесняется?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Умеет ли он составлять рассказ по картинке не короче, чем из пяти предложений?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Может ли ваш ребенок рассказать наизусть несколько стихотворений?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Умеет ли он изменять существительные по числам? (единственное и множественное число)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Умеет ли ваш ребенок читать по слогам или целым словам?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Умеет ли он считать до 10 и обратно?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Может ли ваш ребенок решать простые задачи на вычитание и прибавление единицы?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Верно ли, что ваш ребенок имеет «твердую руку» (при использовании пишущих предметов)?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Любит ли он рисовать или раскрашивать картинки?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Может ли ваш ребенок пользоваться ножницами и клеем?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Может ли он собрать разрезную картинку из 5 частей за 1 минуту?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Знает ли ваш ребенок названия диких или домашних животных?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Может ли он обобщать понятия, например, назвать одним словом «овощи» помидоры, морковь, лук?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Любит ли ваш ребенок заниматься самостоятельно – рисовать, собирать мозаику и т.д.?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Может ли он понимать и точно выполнять словесные инструкции?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86000" y="42860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400657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ПАМЯТКА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РОДИТЕЛЕЙ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БУДУЩИХ ПЕРВОКЛАССНИКОВ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5984" y="5554774"/>
            <a:ext cx="785818" cy="83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1428737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Чаще делитесь с ребенком воспоминаниями о счастливых мгновениях своего прошлого.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Помогите ребенку овладеть информацией, которая позволит ему не теряться.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Приучите ребенка содержать в порядке свои вещи.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пугайте ребенка трудностями и неудачами в школе.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2696" y="4714884"/>
            <a:ext cx="1876361" cy="175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85786" y="928670"/>
            <a:ext cx="77867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7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старайтесь быть для ребенка учителем.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7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Научите ребенка правильно реагировать на неудачи.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Хорошие манеры ребенка — зеркало семейных отношений.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Помогите ребенку обрести чувство уверенности в себе.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Научите ребёнка общаться с окружающим миром!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143248"/>
            <a:ext cx="153692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000636"/>
            <a:ext cx="1658464" cy="14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7323" y="4167594"/>
            <a:ext cx="2109387" cy="211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00232" y="321468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оставляйте маленьких детей без присмотра!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Научите ребёнка распознавать добро и зло, истинные намерения людей!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24" y="5500702"/>
            <a:ext cx="776821" cy="104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172084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Приучайте ребенка к самостоятельности в обыденной жизни.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Научите ребенка самостоятельно принимать решения.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Стремитесь сделать полезным каждое мгновение общения с ребенком.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Научите ребёнка самостоятельно, с честью и достоинством, без ущерба для жизни выходить из сложных жизненных ситуаций.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786058"/>
            <a:ext cx="3286148" cy="373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4248472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Берегите своих детей,</a:t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FF0000"/>
                </a:solidFill>
              </a:rPr>
              <a:t>заботьтесь о них,</a:t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FF0000"/>
                </a:solidFill>
              </a:rPr>
              <a:t>учите их жить </a:t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FF0000"/>
                </a:solidFill>
              </a:rPr>
              <a:t>в </a:t>
            </a:r>
            <a:r>
              <a:rPr lang="ru-RU" sz="4000" i="1" smtClean="0">
                <a:solidFill>
                  <a:srgbClr val="FF0000"/>
                </a:solidFill>
              </a:rPr>
              <a:t>этом </a:t>
            </a:r>
            <a:br>
              <a:rPr lang="ru-RU" sz="4000" i="1" smtClean="0">
                <a:solidFill>
                  <a:srgbClr val="FF0000"/>
                </a:solidFill>
              </a:rPr>
            </a:br>
            <a:r>
              <a:rPr lang="ru-RU" sz="4000" i="1" smtClean="0">
                <a:solidFill>
                  <a:srgbClr val="FF0000"/>
                </a:solidFill>
              </a:rPr>
              <a:t>сложном </a:t>
            </a:r>
            <a:r>
              <a:rPr lang="ru-RU" sz="4000" i="1" dirty="0" smtClean="0">
                <a:solidFill>
                  <a:srgbClr val="FF0000"/>
                </a:solidFill>
              </a:rPr>
              <a:t>мире!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301208"/>
            <a:ext cx="6172200" cy="1073714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Всего доброго!</a:t>
            </a:r>
            <a:endParaRPr lang="ru-RU" sz="4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Дети – цветы жизни!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8195" name="Picture 3" descr="C:\Users\Елена\Desktop\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429000"/>
            <a:ext cx="3175192" cy="1716588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40065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Берегите своих детей,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заботьтесь о них,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 их жить в этом сложном мире!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Елен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05888"/>
            <a:ext cx="1357290" cy="204411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59275" y="404664"/>
            <a:ext cx="2688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/>
                </a:solidFill>
              </a:rPr>
              <a:t>цветок</a:t>
            </a:r>
            <a:endParaRPr lang="ru-RU" sz="5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03848" y="1916832"/>
          <a:ext cx="48245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Почему необходимо определить готовность ребёнка к школе ещё до начала обучения?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«готовность к школе»?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чего об этом нужно знать родителям?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 переходит к систематической учебной деятельности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Приобретается статус ученика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Возникают отношения «ученик – учитель»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20162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 к обучению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школе: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6172200" cy="29459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интеллектуальная готовность;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мотивационная готовность;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волевая готовность;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коммуникативная готовность.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14401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Интеллектуальная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2214554"/>
            <a:ext cx="6172200" cy="396044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внимания, памяти;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мыслительных  операций: анализа, синтеза,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обощения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умение устанавливать связи между явлениями и событиями.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 6 – 7 годам ребёнок должен знать: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348880"/>
            <a:ext cx="6172200" cy="402604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 адрес и название города, в котором он живёт;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название страны и её столицы;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имена и отчества своих родителей, информацию о местах их работы;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времена года, их последовательность и основные признаки;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названия месяцев, дней недели;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основные виды деревьев и цветов;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домашних и диких животных.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88840"/>
            <a:ext cx="61722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Мотивационная  готовность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Желание у ребёнка  принять новую социальную роль –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школьника.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</TotalTime>
  <Words>610</Words>
  <Application>Microsoft Office PowerPoint</Application>
  <PresentationFormat>Экран (4:3)</PresentationFormat>
  <Paragraphs>105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 Готовность  ребёнка к школе</vt:lpstr>
      <vt:lpstr>Дети – цветы жизни!</vt:lpstr>
      <vt:lpstr>Слайд 3</vt:lpstr>
      <vt:lpstr>   Почему необходимо определить готовность ребёнка к школе ещё до начала обучения?   Что такое «готовность к школе»?   Для чего об этом нужно знать родителям?  </vt:lpstr>
      <vt:lpstr>Ребёнок переходит к систематической учебной деятельности     Приобретается статус ученика   Возникают отношения «ученик – учитель»  </vt:lpstr>
      <vt:lpstr>Психологическая готовность к обучению  в школе:</vt:lpstr>
      <vt:lpstr>Интеллектуальная готовность</vt:lpstr>
      <vt:lpstr>К 6 – 7 годам ребёнок должен знать:</vt:lpstr>
      <vt:lpstr>  Мотивационная  готовность      Желание у ребёнка  принять новую социальную роль – роль школьника.</vt:lpstr>
      <vt:lpstr>       волевая готовность</vt:lpstr>
      <vt:lpstr>Коммуникативная готовность</vt:lpstr>
      <vt:lpstr>Анкета для родителей «Готов ли Ваш ребёнок к школе?»</vt:lpstr>
      <vt:lpstr>Слайд 13</vt:lpstr>
      <vt:lpstr>Слайд 14</vt:lpstr>
      <vt:lpstr>Слайд 15</vt:lpstr>
      <vt:lpstr>Научите ребёнка общаться с окружающим миром!</vt:lpstr>
      <vt:lpstr>Научите ребёнка распознавать добро и зло, истинные намерения людей!</vt:lpstr>
      <vt:lpstr> Научите ребёнка самостоятельно, с честью и достоинством, без ущерба для жизни выходить из сложных жизненных ситуаций.</vt:lpstr>
      <vt:lpstr>Берегите своих детей, заботьтесь о них, учите их жить  в этом  сложном мире!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Мухаммед Ахмендханов</cp:lastModifiedBy>
  <cp:revision>56</cp:revision>
  <dcterms:created xsi:type="dcterms:W3CDTF">2013-01-31T09:50:35Z</dcterms:created>
  <dcterms:modified xsi:type="dcterms:W3CDTF">2016-12-12T11:38:22Z</dcterms:modified>
</cp:coreProperties>
</file>