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notesMasterIdLst>
    <p:notesMasterId r:id="rId21"/>
  </p:notesMasterIdLst>
  <p:sldIdLst>
    <p:sldId id="257" r:id="rId2"/>
    <p:sldId id="258" r:id="rId3"/>
    <p:sldId id="277" r:id="rId4"/>
    <p:sldId id="259" r:id="rId5"/>
    <p:sldId id="261" r:id="rId6"/>
    <p:sldId id="262" r:id="rId7"/>
    <p:sldId id="263" r:id="rId8"/>
    <p:sldId id="265" r:id="rId9"/>
    <p:sldId id="266" r:id="rId10"/>
    <p:sldId id="267" r:id="rId11"/>
    <p:sldId id="268" r:id="rId12"/>
    <p:sldId id="269" r:id="rId13"/>
    <p:sldId id="270" r:id="rId14"/>
    <p:sldId id="271" r:id="rId15"/>
    <p:sldId id="273" r:id="rId16"/>
    <p:sldId id="272" r:id="rId17"/>
    <p:sldId id="274" r:id="rId18"/>
    <p:sldId id="275" r:id="rId19"/>
    <p:sldId id="278" r:id="rId2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89744" autoAdjust="0"/>
  </p:normalViewPr>
  <p:slideViewPr>
    <p:cSldViewPr>
      <p:cViewPr varScale="1">
        <p:scale>
          <a:sx n="65" d="100"/>
          <a:sy n="65" d="100"/>
        </p:scale>
        <p:origin x="-152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16F0AE4-24CC-4380-B24E-89CD16A08FB4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1D3047F7-E0DA-44B7-9425-BEC03FED58AE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9DBB9453-280A-4292-A59A-1D057726F038}" type="parTrans" cxnId="{4708928F-EB23-4734-9A37-195C3A1D016F}">
      <dgm:prSet/>
      <dgm:spPr/>
      <dgm:t>
        <a:bodyPr/>
        <a:lstStyle/>
        <a:p>
          <a:endParaRPr lang="ru-RU"/>
        </a:p>
      </dgm:t>
    </dgm:pt>
    <dgm:pt modelId="{0820D6A5-4AFD-4C88-BFE9-17C1AEC409DA}" type="sibTrans" cxnId="{4708928F-EB23-4734-9A37-195C3A1D016F}">
      <dgm:prSet/>
      <dgm:spPr/>
      <dgm:t>
        <a:bodyPr/>
        <a:lstStyle/>
        <a:p>
          <a:endParaRPr lang="ru-RU"/>
        </a:p>
      </dgm:t>
    </dgm:pt>
    <dgm:pt modelId="{DCC466FC-038A-46B4-B820-93979EDFF4F2}">
      <dgm:prSet phldrT="[Текст]" custT="1"/>
      <dgm:spPr/>
      <dgm:t>
        <a:bodyPr/>
        <a:lstStyle/>
        <a:p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2803863C-0950-46F0-88E1-E21D03557AE6}" type="parTrans" cxnId="{114CB6DE-B50B-475F-AA9D-F784A4ED59CE}">
      <dgm:prSet/>
      <dgm:spPr/>
      <dgm:t>
        <a:bodyPr/>
        <a:lstStyle/>
        <a:p>
          <a:endParaRPr lang="ru-RU"/>
        </a:p>
      </dgm:t>
    </dgm:pt>
    <dgm:pt modelId="{46DFFE6B-A81B-4E63-8052-17EBAA48B449}" type="sibTrans" cxnId="{114CB6DE-B50B-475F-AA9D-F784A4ED59CE}">
      <dgm:prSet/>
      <dgm:spPr/>
      <dgm:t>
        <a:bodyPr/>
        <a:lstStyle/>
        <a:p>
          <a:endParaRPr lang="ru-RU"/>
        </a:p>
      </dgm:t>
    </dgm:pt>
    <dgm:pt modelId="{757FCD57-8553-4411-9551-F390B25D055E}">
      <dgm:prSet phldrT="[Текст]" custT="1"/>
      <dgm:spPr/>
      <dgm:t>
        <a:bodyPr/>
        <a:lstStyle/>
        <a:p>
          <a:r>
            <a:rPr lang="ru-RU" sz="2400" b="1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rPr>
            <a:t>Цветок</a:t>
          </a:r>
          <a:r>
            <a:rPr lang="ru-RU" sz="2400" b="0" dirty="0" smtClean="0">
              <a:latin typeface="Times New Roman" pitchFamily="18" charset="0"/>
              <a:cs typeface="Times New Roman" pitchFamily="18" charset="0"/>
            </a:rPr>
            <a:t> – это наш ребёнок, будущий ученик.</a:t>
          </a:r>
          <a:endParaRPr lang="ru-RU" sz="2400" b="0" dirty="0">
            <a:latin typeface="Times New Roman" pitchFamily="18" charset="0"/>
            <a:cs typeface="Times New Roman" pitchFamily="18" charset="0"/>
          </a:endParaRPr>
        </a:p>
      </dgm:t>
    </dgm:pt>
    <dgm:pt modelId="{3C840902-6EF1-492A-8BC4-3837A2542F71}" type="parTrans" cxnId="{5048BF9C-BF74-4854-AE27-B52ADEFEA5B6}">
      <dgm:prSet/>
      <dgm:spPr/>
      <dgm:t>
        <a:bodyPr/>
        <a:lstStyle/>
        <a:p>
          <a:endParaRPr lang="ru-RU"/>
        </a:p>
      </dgm:t>
    </dgm:pt>
    <dgm:pt modelId="{0DF395C0-391A-4FC5-9953-C054172C0243}" type="sibTrans" cxnId="{5048BF9C-BF74-4854-AE27-B52ADEFEA5B6}">
      <dgm:prSet/>
      <dgm:spPr/>
      <dgm:t>
        <a:bodyPr/>
        <a:lstStyle/>
        <a:p>
          <a:endParaRPr lang="ru-RU"/>
        </a:p>
      </dgm:t>
    </dgm:pt>
    <dgm:pt modelId="{065B4F69-8293-44B7-B3B9-4C2FEF35555F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5D31DEDE-3495-4D9E-AE48-D5BDFECE2C5D}" type="parTrans" cxnId="{E7C623DB-150E-42CF-B660-3398CCE78A3D}">
      <dgm:prSet/>
      <dgm:spPr/>
      <dgm:t>
        <a:bodyPr/>
        <a:lstStyle/>
        <a:p>
          <a:endParaRPr lang="ru-RU"/>
        </a:p>
      </dgm:t>
    </dgm:pt>
    <dgm:pt modelId="{42FAF9E0-4384-4D12-8F3F-44A3BEDD4AA8}" type="sibTrans" cxnId="{E7C623DB-150E-42CF-B660-3398CCE78A3D}">
      <dgm:prSet/>
      <dgm:spPr/>
      <dgm:t>
        <a:bodyPr/>
        <a:lstStyle/>
        <a:p>
          <a:endParaRPr lang="ru-RU"/>
        </a:p>
      </dgm:t>
    </dgm:pt>
    <dgm:pt modelId="{EA40D6CF-AA0F-4F02-A3FF-FA7C0218AD43}">
      <dgm:prSet phldrT="[Текст]" custT="1"/>
      <dgm:spPr/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Листья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– общее психологическое развитие.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377359EF-35A6-4E9B-8F63-B49283982EF0}" type="parTrans" cxnId="{C6094DA2-92E4-4A4D-BED5-353B8636944E}">
      <dgm:prSet/>
      <dgm:spPr/>
      <dgm:t>
        <a:bodyPr/>
        <a:lstStyle/>
        <a:p>
          <a:endParaRPr lang="ru-RU"/>
        </a:p>
      </dgm:t>
    </dgm:pt>
    <dgm:pt modelId="{9AD293AC-2D58-40B2-A64E-337BCE73A7B0}" type="sibTrans" cxnId="{C6094DA2-92E4-4A4D-BED5-353B8636944E}">
      <dgm:prSet/>
      <dgm:spPr/>
      <dgm:t>
        <a:bodyPr/>
        <a:lstStyle/>
        <a:p>
          <a:endParaRPr lang="ru-RU"/>
        </a:p>
      </dgm:t>
    </dgm:pt>
    <dgm:pt modelId="{970AD3DF-3812-4208-9F4A-EC286B7B3756}">
      <dgm:prSet phldrT="[Текст]"/>
      <dgm:spPr/>
      <dgm:t>
        <a:bodyPr/>
        <a:lstStyle/>
        <a:p>
          <a:r>
            <a:rPr lang="ru-RU" dirty="0" smtClean="0"/>
            <a:t> </a:t>
          </a:r>
          <a:endParaRPr lang="ru-RU" dirty="0"/>
        </a:p>
      </dgm:t>
    </dgm:pt>
    <dgm:pt modelId="{C8F0263A-FEE6-4864-A5D9-608534CBD677}" type="parTrans" cxnId="{A02C20E8-1839-42B1-8291-D22EE8BAF24E}">
      <dgm:prSet/>
      <dgm:spPr/>
      <dgm:t>
        <a:bodyPr/>
        <a:lstStyle/>
        <a:p>
          <a:endParaRPr lang="ru-RU"/>
        </a:p>
      </dgm:t>
    </dgm:pt>
    <dgm:pt modelId="{367B3378-7C31-4FCF-864A-86BBA9E1A2DE}" type="sibTrans" cxnId="{A02C20E8-1839-42B1-8291-D22EE8BAF24E}">
      <dgm:prSet/>
      <dgm:spPr/>
      <dgm:t>
        <a:bodyPr/>
        <a:lstStyle/>
        <a:p>
          <a:endParaRPr lang="ru-RU"/>
        </a:p>
      </dgm:t>
    </dgm:pt>
    <dgm:pt modelId="{D2633F99-3E73-45A5-9B69-4780C863FBB5}">
      <dgm:prSet custT="1"/>
      <dgm:spPr/>
      <dgm:t>
        <a:bodyPr/>
        <a:lstStyle/>
        <a:p>
          <a:r>
            <a:rPr lang="ru-RU" sz="2400" b="1" dirty="0" smtClean="0">
              <a:latin typeface="Times New Roman" pitchFamily="18" charset="0"/>
              <a:cs typeface="Times New Roman" pitchFamily="18" charset="0"/>
            </a:rPr>
            <a:t>Корни</a:t>
          </a:r>
          <a:r>
            <a:rPr lang="ru-RU" sz="2400" dirty="0" smtClean="0">
              <a:latin typeface="Times New Roman" pitchFamily="18" charset="0"/>
              <a:cs typeface="Times New Roman" pitchFamily="18" charset="0"/>
            </a:rPr>
            <a:t> – дошкольная зрелость.</a:t>
          </a:r>
          <a:endParaRPr lang="ru-RU" sz="2400" dirty="0">
            <a:latin typeface="Times New Roman" pitchFamily="18" charset="0"/>
            <a:cs typeface="Times New Roman" pitchFamily="18" charset="0"/>
          </a:endParaRPr>
        </a:p>
      </dgm:t>
    </dgm:pt>
    <dgm:pt modelId="{C6E018BD-C595-49F3-9B90-92E925A34750}" type="parTrans" cxnId="{5689670B-C9D6-465C-9F18-B9F70972AF25}">
      <dgm:prSet/>
      <dgm:spPr/>
      <dgm:t>
        <a:bodyPr/>
        <a:lstStyle/>
        <a:p>
          <a:endParaRPr lang="ru-RU"/>
        </a:p>
      </dgm:t>
    </dgm:pt>
    <dgm:pt modelId="{36DEAED6-BBDF-4B04-8281-60A1082606E9}" type="sibTrans" cxnId="{5689670B-C9D6-465C-9F18-B9F70972AF25}">
      <dgm:prSet/>
      <dgm:spPr/>
      <dgm:t>
        <a:bodyPr/>
        <a:lstStyle/>
        <a:p>
          <a:endParaRPr lang="ru-RU"/>
        </a:p>
      </dgm:t>
    </dgm:pt>
    <dgm:pt modelId="{B3E0BBB8-FDA1-4A2E-A0F1-D24E62940732}" type="pres">
      <dgm:prSet presAssocID="{916F0AE4-24CC-4380-B24E-89CD16A08FB4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5267193-A5E9-4F49-A102-B988CBB7E577}" type="pres">
      <dgm:prSet presAssocID="{1D3047F7-E0DA-44B7-9425-BEC03FED58AE}" presName="composite" presStyleCnt="0"/>
      <dgm:spPr/>
    </dgm:pt>
    <dgm:pt modelId="{498518B3-2885-44E7-B5AC-1B4851D6BABB}" type="pres">
      <dgm:prSet presAssocID="{1D3047F7-E0DA-44B7-9425-BEC03FED58AE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8FBDB7-6D32-41F5-BACF-A27852E8BAB2}" type="pres">
      <dgm:prSet presAssocID="{1D3047F7-E0DA-44B7-9425-BEC03FED58AE}" presName="descendantText" presStyleLbl="alignAcc1" presStyleIdx="0" presStyleCnt="3" custScaleY="141755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23B9E9-758C-4EFB-B114-0BA91911A80C}" type="pres">
      <dgm:prSet presAssocID="{0820D6A5-4AFD-4C88-BFE9-17C1AEC409DA}" presName="sp" presStyleCnt="0"/>
      <dgm:spPr/>
    </dgm:pt>
    <dgm:pt modelId="{C83AE146-93AC-4439-B413-9976A766B2A2}" type="pres">
      <dgm:prSet presAssocID="{065B4F69-8293-44B7-B3B9-4C2FEF35555F}" presName="composite" presStyleCnt="0"/>
      <dgm:spPr/>
    </dgm:pt>
    <dgm:pt modelId="{37CEAAFE-037D-40A0-925E-1BB4052180FD}" type="pres">
      <dgm:prSet presAssocID="{065B4F69-8293-44B7-B3B9-4C2FEF35555F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DA9D91-ADB2-4F8E-B513-63FB88F0F435}" type="pres">
      <dgm:prSet presAssocID="{065B4F69-8293-44B7-B3B9-4C2FEF35555F}" presName="descendantText" presStyleLbl="alignAcc1" presStyleIdx="1" presStyleCnt="3" custScaleY="11560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A82D49D-FE10-40E6-888B-012E6F65A500}" type="pres">
      <dgm:prSet presAssocID="{42FAF9E0-4384-4D12-8F3F-44A3BEDD4AA8}" presName="sp" presStyleCnt="0"/>
      <dgm:spPr/>
    </dgm:pt>
    <dgm:pt modelId="{3891B810-01B8-42F7-B027-D39D6CA31814}" type="pres">
      <dgm:prSet presAssocID="{970AD3DF-3812-4208-9F4A-EC286B7B3756}" presName="composite" presStyleCnt="0"/>
      <dgm:spPr/>
    </dgm:pt>
    <dgm:pt modelId="{8521B852-70F1-444F-97EA-9CD90A58AAE3}" type="pres">
      <dgm:prSet presAssocID="{970AD3DF-3812-4208-9F4A-EC286B7B375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76DFA6D-7C94-4B4A-B1AA-E506BCCDE117}" type="pres">
      <dgm:prSet presAssocID="{970AD3DF-3812-4208-9F4A-EC286B7B375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3860ED08-2232-44E0-A7EF-4836D37A0ABC}" type="presOf" srcId="{065B4F69-8293-44B7-B3B9-4C2FEF35555F}" destId="{37CEAAFE-037D-40A0-925E-1BB4052180FD}" srcOrd="0" destOrd="0" presId="urn:microsoft.com/office/officeart/2005/8/layout/chevron2"/>
    <dgm:cxn modelId="{5689670B-C9D6-465C-9F18-B9F70972AF25}" srcId="{970AD3DF-3812-4208-9F4A-EC286B7B3756}" destId="{D2633F99-3E73-45A5-9B69-4780C863FBB5}" srcOrd="0" destOrd="0" parTransId="{C6E018BD-C595-49F3-9B90-92E925A34750}" sibTransId="{36DEAED6-BBDF-4B04-8281-60A1082606E9}"/>
    <dgm:cxn modelId="{456BD490-09B9-4711-BCFB-3F1BEDC885F8}" type="presOf" srcId="{1D3047F7-E0DA-44B7-9425-BEC03FED58AE}" destId="{498518B3-2885-44E7-B5AC-1B4851D6BABB}" srcOrd="0" destOrd="0" presId="urn:microsoft.com/office/officeart/2005/8/layout/chevron2"/>
    <dgm:cxn modelId="{A02C20E8-1839-42B1-8291-D22EE8BAF24E}" srcId="{916F0AE4-24CC-4380-B24E-89CD16A08FB4}" destId="{970AD3DF-3812-4208-9F4A-EC286B7B3756}" srcOrd="2" destOrd="0" parTransId="{C8F0263A-FEE6-4864-A5D9-608534CBD677}" sibTransId="{367B3378-7C31-4FCF-864A-86BBA9E1A2DE}"/>
    <dgm:cxn modelId="{5048BF9C-BF74-4854-AE27-B52ADEFEA5B6}" srcId="{1D3047F7-E0DA-44B7-9425-BEC03FED58AE}" destId="{757FCD57-8553-4411-9551-F390B25D055E}" srcOrd="1" destOrd="0" parTransId="{3C840902-6EF1-492A-8BC4-3837A2542F71}" sibTransId="{0DF395C0-391A-4FC5-9953-C054172C0243}"/>
    <dgm:cxn modelId="{FC2FEC1E-4C93-4761-BB68-C0100D0C31C1}" type="presOf" srcId="{970AD3DF-3812-4208-9F4A-EC286B7B3756}" destId="{8521B852-70F1-444F-97EA-9CD90A58AAE3}" srcOrd="0" destOrd="0" presId="urn:microsoft.com/office/officeart/2005/8/layout/chevron2"/>
    <dgm:cxn modelId="{B2191A90-4A46-4CE8-8280-FC03951F8996}" type="presOf" srcId="{916F0AE4-24CC-4380-B24E-89CD16A08FB4}" destId="{B3E0BBB8-FDA1-4A2E-A0F1-D24E62940732}" srcOrd="0" destOrd="0" presId="urn:microsoft.com/office/officeart/2005/8/layout/chevron2"/>
    <dgm:cxn modelId="{4708928F-EB23-4734-9A37-195C3A1D016F}" srcId="{916F0AE4-24CC-4380-B24E-89CD16A08FB4}" destId="{1D3047F7-E0DA-44B7-9425-BEC03FED58AE}" srcOrd="0" destOrd="0" parTransId="{9DBB9453-280A-4292-A59A-1D057726F038}" sibTransId="{0820D6A5-4AFD-4C88-BFE9-17C1AEC409DA}"/>
    <dgm:cxn modelId="{80E00FB9-C93A-4EC5-8480-9FD25399B3DA}" type="presOf" srcId="{DCC466FC-038A-46B4-B820-93979EDFF4F2}" destId="{808FBDB7-6D32-41F5-BACF-A27852E8BAB2}" srcOrd="0" destOrd="0" presId="urn:microsoft.com/office/officeart/2005/8/layout/chevron2"/>
    <dgm:cxn modelId="{3E8CC42B-118D-44C4-9E4F-41AE64F4EF82}" type="presOf" srcId="{757FCD57-8553-4411-9551-F390B25D055E}" destId="{808FBDB7-6D32-41F5-BACF-A27852E8BAB2}" srcOrd="0" destOrd="1" presId="urn:microsoft.com/office/officeart/2005/8/layout/chevron2"/>
    <dgm:cxn modelId="{067B3B26-893D-476B-A4C5-23B65E5D56F3}" type="presOf" srcId="{D2633F99-3E73-45A5-9B69-4780C863FBB5}" destId="{E76DFA6D-7C94-4B4A-B1AA-E506BCCDE117}" srcOrd="0" destOrd="0" presId="urn:microsoft.com/office/officeart/2005/8/layout/chevron2"/>
    <dgm:cxn modelId="{114CB6DE-B50B-475F-AA9D-F784A4ED59CE}" srcId="{1D3047F7-E0DA-44B7-9425-BEC03FED58AE}" destId="{DCC466FC-038A-46B4-B820-93979EDFF4F2}" srcOrd="0" destOrd="0" parTransId="{2803863C-0950-46F0-88E1-E21D03557AE6}" sibTransId="{46DFFE6B-A81B-4E63-8052-17EBAA48B449}"/>
    <dgm:cxn modelId="{0766EE37-8CF2-48BA-851E-0FC94AE80D95}" type="presOf" srcId="{EA40D6CF-AA0F-4F02-A3FF-FA7C0218AD43}" destId="{C3DA9D91-ADB2-4F8E-B513-63FB88F0F435}" srcOrd="0" destOrd="0" presId="urn:microsoft.com/office/officeart/2005/8/layout/chevron2"/>
    <dgm:cxn modelId="{C6094DA2-92E4-4A4D-BED5-353B8636944E}" srcId="{065B4F69-8293-44B7-B3B9-4C2FEF35555F}" destId="{EA40D6CF-AA0F-4F02-A3FF-FA7C0218AD43}" srcOrd="0" destOrd="0" parTransId="{377359EF-35A6-4E9B-8F63-B49283982EF0}" sibTransId="{9AD293AC-2D58-40B2-A64E-337BCE73A7B0}"/>
    <dgm:cxn modelId="{E7C623DB-150E-42CF-B660-3398CCE78A3D}" srcId="{916F0AE4-24CC-4380-B24E-89CD16A08FB4}" destId="{065B4F69-8293-44B7-B3B9-4C2FEF35555F}" srcOrd="1" destOrd="0" parTransId="{5D31DEDE-3495-4D9E-AE48-D5BDFECE2C5D}" sibTransId="{42FAF9E0-4384-4D12-8F3F-44A3BEDD4AA8}"/>
    <dgm:cxn modelId="{8266F3A6-12B4-495E-8C9F-123E1FAEE5F3}" type="presParOf" srcId="{B3E0BBB8-FDA1-4A2E-A0F1-D24E62940732}" destId="{55267193-A5E9-4F49-A102-B988CBB7E577}" srcOrd="0" destOrd="0" presId="urn:microsoft.com/office/officeart/2005/8/layout/chevron2"/>
    <dgm:cxn modelId="{2E1D3FF3-1216-4C47-BD05-2C2E733B7A4A}" type="presParOf" srcId="{55267193-A5E9-4F49-A102-B988CBB7E577}" destId="{498518B3-2885-44E7-B5AC-1B4851D6BABB}" srcOrd="0" destOrd="0" presId="urn:microsoft.com/office/officeart/2005/8/layout/chevron2"/>
    <dgm:cxn modelId="{2CA5F428-362C-453E-9BEC-E2F4820296D7}" type="presParOf" srcId="{55267193-A5E9-4F49-A102-B988CBB7E577}" destId="{808FBDB7-6D32-41F5-BACF-A27852E8BAB2}" srcOrd="1" destOrd="0" presId="urn:microsoft.com/office/officeart/2005/8/layout/chevron2"/>
    <dgm:cxn modelId="{B7587647-A94C-443A-A536-9F2E3830878B}" type="presParOf" srcId="{B3E0BBB8-FDA1-4A2E-A0F1-D24E62940732}" destId="{6123B9E9-758C-4EFB-B114-0BA91911A80C}" srcOrd="1" destOrd="0" presId="urn:microsoft.com/office/officeart/2005/8/layout/chevron2"/>
    <dgm:cxn modelId="{A0172AC6-B9A2-4ECC-86F3-B494A6D180C7}" type="presParOf" srcId="{B3E0BBB8-FDA1-4A2E-A0F1-D24E62940732}" destId="{C83AE146-93AC-4439-B413-9976A766B2A2}" srcOrd="2" destOrd="0" presId="urn:microsoft.com/office/officeart/2005/8/layout/chevron2"/>
    <dgm:cxn modelId="{C2645D15-BEFA-48D0-950E-CF5AE41D2A99}" type="presParOf" srcId="{C83AE146-93AC-4439-B413-9976A766B2A2}" destId="{37CEAAFE-037D-40A0-925E-1BB4052180FD}" srcOrd="0" destOrd="0" presId="urn:microsoft.com/office/officeart/2005/8/layout/chevron2"/>
    <dgm:cxn modelId="{613E0C55-2842-4DCC-9768-32482CBF70B5}" type="presParOf" srcId="{C83AE146-93AC-4439-B413-9976A766B2A2}" destId="{C3DA9D91-ADB2-4F8E-B513-63FB88F0F435}" srcOrd="1" destOrd="0" presId="urn:microsoft.com/office/officeart/2005/8/layout/chevron2"/>
    <dgm:cxn modelId="{5D86DFF2-0DA2-44EC-A824-56CDF6F9D96A}" type="presParOf" srcId="{B3E0BBB8-FDA1-4A2E-A0F1-D24E62940732}" destId="{9A82D49D-FE10-40E6-888B-012E6F65A500}" srcOrd="3" destOrd="0" presId="urn:microsoft.com/office/officeart/2005/8/layout/chevron2"/>
    <dgm:cxn modelId="{509A7862-78D7-4E47-9FCC-4AD9C58166D5}" type="presParOf" srcId="{B3E0BBB8-FDA1-4A2E-A0F1-D24E62940732}" destId="{3891B810-01B8-42F7-B027-D39D6CA31814}" srcOrd="4" destOrd="0" presId="urn:microsoft.com/office/officeart/2005/8/layout/chevron2"/>
    <dgm:cxn modelId="{61DA5F47-510F-4C69-B57E-5380DDCB88F9}" type="presParOf" srcId="{3891B810-01B8-42F7-B027-D39D6CA31814}" destId="{8521B852-70F1-444F-97EA-9CD90A58AAE3}" srcOrd="0" destOrd="0" presId="urn:microsoft.com/office/officeart/2005/8/layout/chevron2"/>
    <dgm:cxn modelId="{C101FE9E-5A99-43BC-A497-5B8AC87F9C1F}" type="presParOf" srcId="{3891B810-01B8-42F7-B027-D39D6CA31814}" destId="{E76DFA6D-7C94-4B4A-B1AA-E506BCCDE117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8518B3-2885-44E7-B5AC-1B4851D6BABB}">
      <dsp:nvSpPr>
        <dsp:cNvPr id="0" name=""/>
        <dsp:cNvSpPr/>
      </dsp:nvSpPr>
      <dsp:spPr>
        <a:xfrm rot="5400000">
          <a:off x="-233887" y="241886"/>
          <a:ext cx="1559247" cy="10914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 </a:t>
          </a:r>
          <a:endParaRPr lang="ru-RU" sz="3100" kern="1200" dirty="0"/>
        </a:p>
      </dsp:txBody>
      <dsp:txXfrm rot="5400000">
        <a:off x="-233887" y="241886"/>
        <a:ext cx="1559247" cy="1091473"/>
      </dsp:txXfrm>
    </dsp:sp>
    <dsp:sp modelId="{808FBDB7-6D32-41F5-BACF-A27852E8BAB2}">
      <dsp:nvSpPr>
        <dsp:cNvPr id="0" name=""/>
        <dsp:cNvSpPr/>
      </dsp:nvSpPr>
      <dsp:spPr>
        <a:xfrm rot="5400000">
          <a:off x="2451249" y="-1351776"/>
          <a:ext cx="1013510" cy="37330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000" b="1" kern="1200" dirty="0" smtClean="0">
              <a:solidFill>
                <a:schemeClr val="tx1"/>
              </a:solidFill>
            </a:rPr>
            <a:t>Цветок</a:t>
          </a:r>
          <a:r>
            <a:rPr lang="ru-RU" sz="2000" b="0" kern="1200" dirty="0" smtClean="0"/>
            <a:t> – это наш ребёнок, будущий ученик.</a:t>
          </a:r>
          <a:endParaRPr lang="ru-RU" sz="2000" b="0" kern="1200" dirty="0"/>
        </a:p>
      </dsp:txBody>
      <dsp:txXfrm rot="5400000">
        <a:off x="2451249" y="-1351776"/>
        <a:ext cx="1013510" cy="3733062"/>
      </dsp:txXfrm>
    </dsp:sp>
    <dsp:sp modelId="{37CEAAFE-037D-40A0-925E-1BB4052180FD}">
      <dsp:nvSpPr>
        <dsp:cNvPr id="0" name=""/>
        <dsp:cNvSpPr/>
      </dsp:nvSpPr>
      <dsp:spPr>
        <a:xfrm rot="5400000">
          <a:off x="-233887" y="1690036"/>
          <a:ext cx="1559247" cy="10914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 </a:t>
          </a:r>
          <a:endParaRPr lang="ru-RU" sz="3100" kern="1200" dirty="0"/>
        </a:p>
      </dsp:txBody>
      <dsp:txXfrm rot="5400000">
        <a:off x="-233887" y="1690036"/>
        <a:ext cx="1559247" cy="1091473"/>
      </dsp:txXfrm>
    </dsp:sp>
    <dsp:sp modelId="{C3DA9D91-ADB2-4F8E-B513-63FB88F0F435}">
      <dsp:nvSpPr>
        <dsp:cNvPr id="0" name=""/>
        <dsp:cNvSpPr/>
      </dsp:nvSpPr>
      <dsp:spPr>
        <a:xfrm rot="5400000">
          <a:off x="2372190" y="96373"/>
          <a:ext cx="1171628" cy="37330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b="1" kern="1200" dirty="0" smtClean="0"/>
            <a:t>Листья</a:t>
          </a:r>
          <a:r>
            <a:rPr lang="ru-RU" sz="2100" kern="1200" dirty="0" smtClean="0"/>
            <a:t> – общее психологическое развитие.</a:t>
          </a:r>
          <a:endParaRPr lang="ru-RU" sz="2100" kern="1200" dirty="0"/>
        </a:p>
      </dsp:txBody>
      <dsp:txXfrm rot="5400000">
        <a:off x="2372190" y="96373"/>
        <a:ext cx="1171628" cy="3733062"/>
      </dsp:txXfrm>
    </dsp:sp>
    <dsp:sp modelId="{8521B852-70F1-444F-97EA-9CD90A58AAE3}">
      <dsp:nvSpPr>
        <dsp:cNvPr id="0" name=""/>
        <dsp:cNvSpPr/>
      </dsp:nvSpPr>
      <dsp:spPr>
        <a:xfrm rot="5400000">
          <a:off x="-233887" y="3059128"/>
          <a:ext cx="1559247" cy="109147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685" tIns="19685" rIns="19685" bIns="19685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100" kern="1200" dirty="0" smtClean="0"/>
            <a:t> </a:t>
          </a:r>
          <a:endParaRPr lang="ru-RU" sz="3100" kern="1200" dirty="0"/>
        </a:p>
      </dsp:txBody>
      <dsp:txXfrm rot="5400000">
        <a:off x="-233887" y="3059128"/>
        <a:ext cx="1559247" cy="1091473"/>
      </dsp:txXfrm>
    </dsp:sp>
    <dsp:sp modelId="{E76DFA6D-7C94-4B4A-B1AA-E506BCCDE117}">
      <dsp:nvSpPr>
        <dsp:cNvPr id="0" name=""/>
        <dsp:cNvSpPr/>
      </dsp:nvSpPr>
      <dsp:spPr>
        <a:xfrm rot="5400000">
          <a:off x="2451249" y="1465465"/>
          <a:ext cx="1013510" cy="3733062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9352" tIns="13335" rIns="13335" bIns="13335" numCol="1" spcCol="1270" anchor="ctr" anchorCtr="0">
          <a:noAutofit/>
        </a:bodyPr>
        <a:lstStyle/>
        <a:p>
          <a:pPr marL="228600" lvl="1" indent="-228600" algn="l" defTabSz="9334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100" b="1" kern="1200" dirty="0" smtClean="0"/>
            <a:t>Корни</a:t>
          </a:r>
          <a:r>
            <a:rPr lang="ru-RU" sz="2100" kern="1200" dirty="0" smtClean="0"/>
            <a:t> – дошкольная зрелость.</a:t>
          </a:r>
          <a:endParaRPr lang="ru-RU" sz="2100" kern="1200" dirty="0"/>
        </a:p>
      </dsp:txBody>
      <dsp:txXfrm rot="5400000">
        <a:off x="2451249" y="1465465"/>
        <a:ext cx="1013510" cy="373306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2714F28-291C-4CAE-A3B5-8D4B665DD5C3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94C182-F988-4296-8455-9074A6052AB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494C182-F988-4296-8455-9074A6052AB7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Прямоугольник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ая соединительная линия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Прямая соединительная линия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Овал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Овал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Овал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ru-RU"/>
          </a:p>
        </p:txBody>
      </p:sp>
      <p:sp>
        <p:nvSpPr>
          <p:cNvPr id="9" name="Прямоугольник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Прямая соединительная линия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Прямая соединительная линия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Овал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Овал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Овал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Овал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Овал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Прямая соединительная линия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Содержимое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Содержимое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Содержимое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4" name="Текст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6" name="Дата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Содержимое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1" name="Дата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Нижний колонтитул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ая соединительная линия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Прямая соединительная линия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Прямая соединительная линия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Дата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Нижний колонтитул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Прямая соединительная линия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658907A0-E01A-44FB-88B4-3C5B5F931940}" type="datetimeFigureOut">
              <a:rPr lang="ru-RU" smtClean="0"/>
              <a:pPr/>
              <a:t>12.12.2016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ая соединительная линия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7DD06DA6-9C49-4C04-821E-63C8D1CA1D3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10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404664"/>
            <a:ext cx="7467600" cy="1440160"/>
          </a:xfrm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</a:rPr>
              <a:t> </a:t>
            </a:r>
            <a:r>
              <a:rPr lang="ru-RU" sz="4000" b="1" dirty="0" smtClean="0">
                <a:solidFill>
                  <a:srgbClr val="FF0000"/>
                </a:solidFill>
              </a:rPr>
              <a:t>Готовность </a:t>
            </a:r>
            <a:br>
              <a:rPr lang="ru-RU" sz="4000" b="1" dirty="0" smtClean="0">
                <a:solidFill>
                  <a:srgbClr val="FF0000"/>
                </a:solidFill>
              </a:rPr>
            </a:br>
            <a:r>
              <a:rPr lang="ru-RU" sz="4000" b="1" dirty="0" smtClean="0">
                <a:solidFill>
                  <a:srgbClr val="FF0000"/>
                </a:solidFill>
              </a:rPr>
              <a:t>ребёнка к школе</a:t>
            </a:r>
            <a:endParaRPr lang="ru-RU" sz="4000" b="1" dirty="0">
              <a:solidFill>
                <a:srgbClr val="FF0000"/>
              </a:solidFill>
            </a:endParaRPr>
          </a:p>
        </p:txBody>
      </p:sp>
      <p:sp>
        <p:nvSpPr>
          <p:cNvPr id="4" name="Текст 3"/>
          <p:cNvSpPr>
            <a:spLocks noGrp="1"/>
          </p:cNvSpPr>
          <p:nvPr>
            <p:ph sz="quarter" idx="1"/>
          </p:nvPr>
        </p:nvSpPr>
        <p:spPr>
          <a:xfrm>
            <a:off x="428596" y="2143116"/>
            <a:ext cx="5143536" cy="4373686"/>
          </a:xfrm>
        </p:spPr>
        <p:txBody>
          <a:bodyPr>
            <a:normAutofit/>
          </a:bodyPr>
          <a:lstStyle/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000" b="1" dirty="0" smtClean="0"/>
          </a:p>
          <a:p>
            <a:pPr algn="ctr"/>
            <a:endParaRPr lang="ru-RU" sz="2800" b="1" dirty="0" smtClean="0"/>
          </a:p>
          <a:p>
            <a:pPr algn="ctr"/>
            <a:r>
              <a:rPr lang="ru-RU" sz="2800" b="1" dirty="0" smtClean="0"/>
              <a:t> </a:t>
            </a:r>
            <a:endParaRPr lang="ru-RU" sz="2800" b="1" dirty="0"/>
          </a:p>
        </p:txBody>
      </p:sp>
      <p:pic>
        <p:nvPicPr>
          <p:cNvPr id="1027" name="Picture 3" descr="C:\Users\Елена\Desktop\выступление 2 февраля\3.png"/>
          <p:cNvPicPr>
            <a:picLocks noChangeAspect="1" noChangeArrowheads="1"/>
          </p:cNvPicPr>
          <p:nvPr/>
        </p:nvPicPr>
        <p:blipFill>
          <a:blip r:embed="rId2" cstate="print"/>
          <a:stretch>
            <a:fillRect/>
          </a:stretch>
        </p:blipFill>
        <p:spPr bwMode="auto">
          <a:xfrm>
            <a:off x="571472" y="5072074"/>
            <a:ext cx="1692699" cy="131442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2286000" y="2274838"/>
            <a:ext cx="4572000" cy="3785652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Скоро в школу...</a:t>
            </a: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Этой осенью ваш ребенок переступит порог нашей школы. В ваших силах создать в семье именно такую обстановку, которая не только подготовит ребенка к успешной учебе, но и позволит ему занять достойное место среди одноклассников, чувствовать себя в школе комфортно.</a:t>
            </a: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67744" y="0"/>
            <a:ext cx="6172200" cy="126876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C00000"/>
                </a:solidFill>
              </a:rPr>
              <a:t> </a:t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C00000"/>
                </a:solidFill>
              </a:rPr>
              <a:t/>
            </a:r>
            <a:br>
              <a:rPr lang="ru-RU" sz="3200" dirty="0" smtClean="0">
                <a:solidFill>
                  <a:srgbClr val="C0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>волевая готовность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699792" y="1916832"/>
            <a:ext cx="6120680" cy="4458090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Наличие у ребёнка способностей ставить перед собой цель;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Принимать решение о начале деятельности;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Намечать план действий – выполнять его, проявив определённые усилия -  оценивать результат своей деятельности;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</a:rPr>
              <a:t>Длительно выполнять не очень привлекательную работу.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404664"/>
            <a:ext cx="6172200" cy="1368152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>Коммуникативная готовность</a:t>
            </a:r>
            <a:endParaRPr lang="ru-RU" sz="3200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411760" y="2492896"/>
            <a:ext cx="6408712" cy="3882026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Умение ребёнка подчинять своё поведение законам детских групп и норм поведения, установленным в классе;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Способность включиться в детское сообщество;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Действовать совместно с другими ребятами;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Уступать или отстаивать свою правоту социально допустимыми способами (при необходимости);</a:t>
            </a:r>
          </a:p>
          <a:p>
            <a:pPr>
              <a:buFont typeface="Wingdings" pitchFamily="2" charset="2"/>
              <a:buChar char="v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Подчиняться или руководить</a:t>
            </a:r>
            <a:r>
              <a:rPr lang="ru-RU" sz="2000" dirty="0" smtClean="0">
                <a:solidFill>
                  <a:schemeClr val="tx1"/>
                </a:solidFill>
              </a:rPr>
              <a:t>.</a:t>
            </a:r>
            <a:endParaRPr lang="ru-RU" sz="20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Анкета для родителей</a:t>
            </a:r>
            <a:b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1800" b="1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«Готов ли Ваш ребёнок к школе?»</a:t>
            </a:r>
            <a:endParaRPr lang="ru-RU" sz="1800" b="1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5437906"/>
            <a:ext cx="1500198" cy="99388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1524000" y="1607625"/>
          <a:ext cx="6096000" cy="5258226"/>
        </p:xfrm>
        <a:graphic>
          <a:graphicData uri="http://schemas.openxmlformats.org/drawingml/2006/table">
            <a:tbl>
              <a:tblPr/>
              <a:tblGrid>
                <a:gridCol w="255719"/>
                <a:gridCol w="5444330"/>
                <a:gridCol w="395951"/>
              </a:tblGrid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1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Хочет ли ваш ребенок идти в школу?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Привлекает ли его в школе то, что он там много узнает?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6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Может ли он заниматься самостоятельно каким-либо делом, требующим сосредоточения в течение 30 минут, например, собирать конструктор?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Верно ли, что ваш ребенок в присутствии незнакомых взрослых не стесняется?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Умеет ли он составлять рассказ по картинке не короче, чем из пяти предложений?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Может ли ваш ребенок рассказать наизусть несколько стихотворений?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Умеет ли он изменять существительные по числам? (единственное и множественное число)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Умеет ли ваш ребенок читать по слогам или целым словам?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Умеет ли он считать до 10 и обратно?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Может ли ваш ребенок решать простые задачи на вычитание и прибавление единицы?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11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Верно ли, что ваш ребенок имеет «твердую руку» (при использовании пишущих предметов)?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12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Любит ли он рисовать или раскрашивать картинки?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13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Может ли ваш ребенок пользоваться ножницами и клеем?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14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Может ли он собрать разрезную картинку из 5 частей за 1 минуту?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15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Знает ли ваш ребенок названия диких или домашних животных?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4536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16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>
                          <a:latin typeface="Times New Roman"/>
                          <a:ea typeface="Times New Roman"/>
                          <a:cs typeface="Times New Roman"/>
                        </a:rPr>
                        <a:t>Может ли он обобщать понятия, например, назвать одним словом «овощи» помидоры, морковь, лук?</a:t>
                      </a:r>
                      <a:endParaRPr lang="ru-RU" sz="12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17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Любит ли ваш ребенок заниматься самостоятельно – рисовать, собирать мозаику и т.д.?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22680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latin typeface="Times New Roman"/>
                          <a:ea typeface="Times New Roman"/>
                          <a:cs typeface="Times New Roman"/>
                        </a:rPr>
                        <a:t>18</a:t>
                      </a:r>
                      <a:endParaRPr lang="ru-RU" sz="1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200" dirty="0">
                          <a:latin typeface="Times New Roman"/>
                          <a:ea typeface="Times New Roman"/>
                          <a:cs typeface="Times New Roman"/>
                        </a:rPr>
                        <a:t>Может ли он понимать и точно выполнять словесные инструкции?</a:t>
                      </a:r>
                      <a:endParaRPr lang="ru-RU" sz="12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</a:pPr>
                      <a:endParaRPr lang="ru-RU" sz="1000" dirty="0">
                        <a:latin typeface="Calibri"/>
                      </a:endParaRPr>
                    </a:p>
                  </a:txBody>
                  <a:tcPr marL="0" marR="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2286000" y="428604"/>
            <a:ext cx="4572000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9217" name="Rectangle 1"/>
          <p:cNvSpPr>
            <a:spLocks noChangeArrowheads="1"/>
          </p:cNvSpPr>
          <p:nvPr/>
        </p:nvSpPr>
        <p:spPr bwMode="auto">
          <a:xfrm>
            <a:off x="0" y="2400657"/>
            <a:ext cx="9144000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ПАМЯТКА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ДЛЯ РОДИТЕЛЕЙ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Times New Roman" pitchFamily="18" charset="0"/>
                <a:cs typeface="Times New Roman" pitchFamily="18" charset="0"/>
              </a:rPr>
              <a:t>БУДУЩИХ ПЕРВОКЛАССНИКОВ</a:t>
            </a:r>
            <a:endParaRPr kumimoji="0" lang="ru-RU" sz="32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endParaRPr lang="ru-RU" sz="2400" b="1" dirty="0">
              <a:solidFill>
                <a:schemeClr val="tx1"/>
              </a:solidFill>
            </a:endParaRP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285984" y="5554774"/>
            <a:ext cx="785818" cy="8390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286000" y="1428737"/>
            <a:ext cx="4572000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Чаще делитесь с ребенком воспоминаниями о счастливых мгновениях своего прошлого.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Помогите ребенку овладеть информацией, которая позволит ему не теряться.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Приучите ребенка содержать в порядке свои вещи.</a:t>
            </a:r>
            <a:br>
              <a:rPr lang="ru-RU" sz="20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0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 smtClean="0">
                <a:latin typeface="Times New Roman" pitchFamily="18" charset="0"/>
                <a:cs typeface="Times New Roman" pitchFamily="18" charset="0"/>
              </a:rPr>
              <a:t>Не пугайте ребенка трудностями и неудачами в школе.</a:t>
            </a:r>
            <a:endParaRPr lang="ru-RU" sz="2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9" name="Picture 3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tretch>
            <a:fillRect/>
          </a:stretch>
        </p:blipFill>
        <p:spPr bwMode="auto">
          <a:xfrm>
            <a:off x="2052696" y="4714884"/>
            <a:ext cx="1876361" cy="1758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5" name="Rectangle 1"/>
          <p:cNvSpPr>
            <a:spLocks noChangeArrowheads="1"/>
          </p:cNvSpPr>
          <p:nvPr/>
        </p:nvSpPr>
        <p:spPr bwMode="auto">
          <a:xfrm>
            <a:off x="785786" y="928670"/>
            <a:ext cx="7786742" cy="37856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5717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Не старайтесь быть для ребенка учителем.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5717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Научите ребенка правильно реагировать на неудачи.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Хорошие манеры ребенка — зеркало семейных отношений.</a:t>
            </a:r>
            <a:b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/>
            </a:r>
            <a:b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</a:b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Помогите ребенку обрести чувство уверенности в себе.</a:t>
            </a:r>
            <a:r>
              <a:rPr kumimoji="0" lang="ru-RU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Научите ребёнка общаться с окружающим миром!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7158" y="3143248"/>
            <a:ext cx="1536923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/>
          <p:cNvPicPr>
            <a:picLocks noGrp="1" noChangeAspect="1" noChangeArrowheads="1"/>
          </p:cNvPicPr>
          <p:nvPr>
            <p:ph sz="quarter" idx="2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627784" y="5000636"/>
            <a:ext cx="1658464" cy="14166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677323" y="4167594"/>
            <a:ext cx="2109387" cy="21189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Прямоугольник 5"/>
          <p:cNvSpPr/>
          <p:nvPr/>
        </p:nvSpPr>
        <p:spPr>
          <a:xfrm>
            <a:off x="2000232" y="3214686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3200" b="1" dirty="0" smtClean="0">
                <a:latin typeface="Times New Roman" pitchFamily="18" charset="0"/>
                <a:cs typeface="Times New Roman" pitchFamily="18" charset="0"/>
              </a:rPr>
              <a:t>Не оставляйте маленьких детей без присмотра!</a:t>
            </a:r>
            <a:endParaRPr lang="ru-RU" sz="3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3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3000"/>
                                        <p:tgtEl>
                                          <p:spTgt spid="51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3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5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Научите ребёнка распознавать добро и зло, истинные намерения людей!</a:t>
            </a:r>
            <a:endParaRPr lang="ru-RU" sz="2000" b="1" dirty="0">
              <a:solidFill>
                <a:schemeClr val="tx1"/>
              </a:solidFill>
            </a:endParaRPr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24124" y="5500702"/>
            <a:ext cx="776821" cy="1049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Прямоугольник 3"/>
          <p:cNvSpPr/>
          <p:nvPr/>
        </p:nvSpPr>
        <p:spPr>
          <a:xfrm>
            <a:off x="2286000" y="1720840"/>
            <a:ext cx="4572000" cy="4893647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. Приучайте ребенка к самостоятельности в обыденной жизни.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Научите ребенка самостоятельно принимать решения.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Стремитесь сделать полезным каждое мгновение общения с ребенком.</a:t>
            </a:r>
            <a:br>
              <a:rPr lang="ru-RU" sz="2400" b="1" dirty="0" smtClean="0">
                <a:latin typeface="Times New Roman" pitchFamily="18" charset="0"/>
                <a:cs typeface="Times New Roman" pitchFamily="18" charset="0"/>
              </a:rPr>
            </a:br>
            <a:endParaRPr lang="ru-RU" sz="2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642194"/>
          </a:xfrm>
        </p:spPr>
        <p:txBody>
          <a:bodyPr>
            <a:noAutofit/>
          </a:bodyPr>
          <a:lstStyle/>
          <a:p>
            <a:pPr algn="ctr"/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Научите ребёнка самостоятельно, с честью и достоинством, без ущерба для жизни выходить из сложных жизненных ситуаций.</a:t>
            </a:r>
            <a:endParaRPr lang="ru-RU" sz="3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5984" y="2786058"/>
            <a:ext cx="3286148" cy="37388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5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620688"/>
            <a:ext cx="6172200" cy="4248472"/>
          </a:xfrm>
        </p:spPr>
        <p:txBody>
          <a:bodyPr>
            <a:noAutofit/>
          </a:bodyPr>
          <a:lstStyle/>
          <a:p>
            <a:pPr algn="ctr"/>
            <a:r>
              <a:rPr lang="ru-RU" sz="4000" i="1" dirty="0" smtClean="0">
                <a:solidFill>
                  <a:srgbClr val="FF0000"/>
                </a:solidFill>
              </a:rPr>
              <a:t>Берегите своих детей,</a:t>
            </a:r>
            <a:br>
              <a:rPr lang="ru-RU" sz="4000" i="1" dirty="0" smtClean="0">
                <a:solidFill>
                  <a:srgbClr val="FF0000"/>
                </a:solidFill>
              </a:rPr>
            </a:br>
            <a:r>
              <a:rPr lang="ru-RU" sz="4000" i="1" dirty="0" smtClean="0">
                <a:solidFill>
                  <a:srgbClr val="FF0000"/>
                </a:solidFill>
              </a:rPr>
              <a:t>заботьтесь о них,</a:t>
            </a:r>
            <a:br>
              <a:rPr lang="ru-RU" sz="4000" i="1" dirty="0" smtClean="0">
                <a:solidFill>
                  <a:srgbClr val="FF0000"/>
                </a:solidFill>
              </a:rPr>
            </a:br>
            <a:r>
              <a:rPr lang="ru-RU" sz="4000" i="1" dirty="0" smtClean="0">
                <a:solidFill>
                  <a:srgbClr val="FF0000"/>
                </a:solidFill>
              </a:rPr>
              <a:t>учите их жить </a:t>
            </a:r>
            <a:br>
              <a:rPr lang="ru-RU" sz="4000" i="1" dirty="0" smtClean="0">
                <a:solidFill>
                  <a:srgbClr val="FF0000"/>
                </a:solidFill>
              </a:rPr>
            </a:br>
            <a:r>
              <a:rPr lang="ru-RU" sz="4000" i="1" dirty="0" smtClean="0">
                <a:solidFill>
                  <a:srgbClr val="FF0000"/>
                </a:solidFill>
              </a:rPr>
              <a:t>в </a:t>
            </a:r>
            <a:r>
              <a:rPr lang="ru-RU" sz="4000" i="1" smtClean="0">
                <a:solidFill>
                  <a:srgbClr val="FF0000"/>
                </a:solidFill>
              </a:rPr>
              <a:t>этом </a:t>
            </a:r>
            <a:br>
              <a:rPr lang="ru-RU" sz="4000" i="1" smtClean="0">
                <a:solidFill>
                  <a:srgbClr val="FF0000"/>
                </a:solidFill>
              </a:rPr>
            </a:br>
            <a:r>
              <a:rPr lang="ru-RU" sz="4000" i="1" smtClean="0">
                <a:solidFill>
                  <a:srgbClr val="FF0000"/>
                </a:solidFill>
              </a:rPr>
              <a:t>сложном </a:t>
            </a:r>
            <a:r>
              <a:rPr lang="ru-RU" sz="4000" i="1" dirty="0" smtClean="0">
                <a:solidFill>
                  <a:srgbClr val="FF0000"/>
                </a:solidFill>
              </a:rPr>
              <a:t>мире!</a:t>
            </a:r>
            <a:endParaRPr lang="ru-RU" sz="4000" i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5301208"/>
            <a:ext cx="6172200" cy="1073714"/>
          </a:xfrm>
        </p:spPr>
        <p:txBody>
          <a:bodyPr>
            <a:normAutofit/>
          </a:bodyPr>
          <a:lstStyle/>
          <a:p>
            <a:pPr algn="ctr"/>
            <a:r>
              <a:rPr lang="ru-RU" sz="4400" i="1" dirty="0" smtClean="0">
                <a:solidFill>
                  <a:schemeClr val="tx1"/>
                </a:solidFill>
              </a:rPr>
              <a:t>Всего доброго!</a:t>
            </a:r>
            <a:endParaRPr lang="ru-RU" sz="4400" i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3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4800" b="1" dirty="0" smtClean="0">
                <a:solidFill>
                  <a:srgbClr val="FF0000"/>
                </a:solidFill>
              </a:rPr>
              <a:t>Дети – цветы жизни!</a:t>
            </a:r>
            <a:endParaRPr lang="ru-RU" sz="4800" b="1" dirty="0">
              <a:solidFill>
                <a:srgbClr val="FF0000"/>
              </a:solidFill>
            </a:endParaRPr>
          </a:p>
        </p:txBody>
      </p:sp>
      <p:pic>
        <p:nvPicPr>
          <p:cNvPr id="8195" name="Picture 3" descr="C:\Users\Елена\Desktop\2.jpg"/>
          <p:cNvPicPr>
            <a:picLocks noGrp="1" noChangeAspect="1" noChangeArrowheads="1"/>
          </p:cNvPicPr>
          <p:nvPr>
            <p:ph sz="quarter"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14612" y="3429000"/>
            <a:ext cx="3175192" cy="1716588"/>
          </a:xfrm>
          <a:prstGeom prst="rect">
            <a:avLst/>
          </a:prstGeom>
          <a:noFill/>
        </p:spPr>
      </p:pic>
      <p:sp>
        <p:nvSpPr>
          <p:cNvPr id="21505" name="Rectangle 1"/>
          <p:cNvSpPr>
            <a:spLocks noChangeArrowheads="1"/>
          </p:cNvSpPr>
          <p:nvPr/>
        </p:nvSpPr>
        <p:spPr bwMode="auto">
          <a:xfrm>
            <a:off x="0" y="2400657"/>
            <a:ext cx="9144000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Берегите своих детей,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заботьтесь о них,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учите их жить в этом сложном мире!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C:\Users\Елена\Desktop\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4305888"/>
            <a:ext cx="1357290" cy="204411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4659275" y="404664"/>
            <a:ext cx="268855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5400" b="1" dirty="0" smtClean="0">
                <a:solidFill>
                  <a:schemeClr val="accent1"/>
                </a:solidFill>
              </a:rPr>
              <a:t>цветок</a:t>
            </a:r>
            <a:endParaRPr lang="ru-RU" sz="5400" b="1" dirty="0">
              <a:solidFill>
                <a:schemeClr val="accent1"/>
              </a:solidFill>
            </a:endParaRPr>
          </a:p>
        </p:txBody>
      </p:sp>
      <p:graphicFrame>
        <p:nvGraphicFramePr>
          <p:cNvPr id="4" name="Схема 3"/>
          <p:cNvGraphicFramePr/>
          <p:nvPr/>
        </p:nvGraphicFramePr>
        <p:xfrm>
          <a:off x="3203848" y="1916832"/>
          <a:ext cx="4824536" cy="43924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Почему необходимо определить готовность ребёнка к школе ещё до начала обучения?</a:t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Что такое «готовность к школе»?</a:t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7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Для чего об этом нужно знать родителям?</a:t>
            </a:r>
            <a:r>
              <a:rPr lang="ru-RU" sz="2700" dirty="0" smtClean="0">
                <a:solidFill>
                  <a:schemeClr val="tx1"/>
                </a:solidFill>
              </a:rPr>
              <a:t/>
            </a:r>
            <a:br>
              <a:rPr lang="ru-RU" sz="2700" dirty="0" smtClean="0">
                <a:solidFill>
                  <a:schemeClr val="tx1"/>
                </a:solidFill>
              </a:rPr>
            </a:br>
            <a:r>
              <a:rPr lang="ru-RU" sz="2000" dirty="0" smtClean="0"/>
              <a:t/>
            </a:r>
            <a:br>
              <a:rPr lang="ru-RU" sz="2000" dirty="0" smtClean="0"/>
            </a:br>
            <a:endParaRPr lang="ru-RU" sz="2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Ребёнок переходит к систематической учебной деятельности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Приобретается статус ученика</a:t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Возникают отношения «ученик – учитель» 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764704"/>
            <a:ext cx="6172200" cy="2016224"/>
          </a:xfrm>
        </p:spPr>
        <p:txBody>
          <a:bodyPr>
            <a:normAutofit/>
          </a:bodyPr>
          <a:lstStyle/>
          <a:p>
            <a:pPr algn="ctr"/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Психологическая готовность к обучению</a:t>
            </a:r>
            <a:b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 школе:</a:t>
            </a:r>
            <a:endParaRPr lang="ru-RU" sz="32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3429000"/>
            <a:ext cx="6172200" cy="2945922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ru-RU" sz="2400" dirty="0" smtClean="0">
                <a:solidFill>
                  <a:schemeClr val="tx1"/>
                </a:solidFill>
              </a:rPr>
              <a:t> 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интеллектуальная готовность;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мотивационная готовность;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волевая готовность;</a:t>
            </a: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коммуникативная готовность.</a:t>
            </a:r>
            <a:endParaRPr lang="ru-RU" sz="2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332656"/>
            <a:ext cx="6172200" cy="1440160"/>
          </a:xfrm>
        </p:spPr>
        <p:txBody>
          <a:bodyPr>
            <a:noAutofit/>
          </a:bodyPr>
          <a:lstStyle/>
          <a:p>
            <a:pPr algn="ctr"/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Интеллектуальная</a:t>
            </a:r>
            <a:r>
              <a:rPr lang="ru-RU" sz="3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готовность</a:t>
            </a:r>
            <a:endParaRPr lang="ru-RU" sz="36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5984" y="2214554"/>
            <a:ext cx="6172200" cy="3960440"/>
          </a:xfrm>
        </p:spPr>
        <p:txBody>
          <a:bodyPr>
            <a:normAutofit fontScale="92500"/>
          </a:bodyPr>
          <a:lstStyle/>
          <a:p>
            <a:pPr>
              <a:buFont typeface="Wingdings" pitchFamily="2" charset="2"/>
              <a:buChar char="§"/>
            </a:pPr>
            <a:r>
              <a:rPr lang="ru-RU" sz="2000" dirty="0" smtClean="0"/>
              <a:t>  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развитие внимания, памяти;</a:t>
            </a:r>
          </a:p>
          <a:p>
            <a:pPr>
              <a:buFont typeface="Wingdings" pitchFamily="2" charset="2"/>
              <a:buChar char="§"/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сформированность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мыслительных  операций: анализа, синтеза, </a:t>
            </a:r>
            <a:r>
              <a:rPr lang="ru-RU" sz="28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обощения</a:t>
            </a: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;</a:t>
            </a:r>
          </a:p>
          <a:p>
            <a:pPr>
              <a:buFont typeface="Wingdings" pitchFamily="2" charset="2"/>
              <a:buChar char="§"/>
            </a:pPr>
            <a:endParaRPr lang="ru-RU" sz="2800" dirty="0" smtClean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ru-RU" sz="2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 умение устанавливать связи между явлениями и событиями.</a:t>
            </a:r>
          </a:p>
          <a:p>
            <a:pPr>
              <a:buFont typeface="Wingdings" pitchFamily="2" charset="2"/>
              <a:buChar char="§"/>
            </a:pPr>
            <a:endParaRPr lang="ru-RU" sz="2000" dirty="0" smtClean="0">
              <a:solidFill>
                <a:schemeClr val="tx1"/>
              </a:solidFill>
            </a:endParaRPr>
          </a:p>
          <a:p>
            <a:pPr algn="ctr"/>
            <a:r>
              <a:rPr lang="ru-RU" sz="2000" dirty="0" smtClean="0">
                <a:solidFill>
                  <a:srgbClr val="C00000"/>
                </a:solidFill>
              </a:rPr>
              <a:t> </a:t>
            </a:r>
            <a:endParaRPr lang="ru-RU" dirty="0" smtClean="0">
              <a:solidFill>
                <a:schemeClr val="tx1"/>
              </a:solidFill>
            </a:endParaRPr>
          </a:p>
          <a:p>
            <a:pPr marL="457200" indent="-457200">
              <a:buFont typeface="+mj-lt"/>
              <a:buAutoNum type="arabicPeriod"/>
            </a:pPr>
            <a:endParaRPr lang="ru-RU" sz="20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548680"/>
            <a:ext cx="6172200" cy="1224136"/>
          </a:xfrm>
        </p:spPr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К 6 – 7 годам ребёнок должен знать: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286000" y="2348880"/>
            <a:ext cx="6172200" cy="4026042"/>
          </a:xfrm>
        </p:spPr>
        <p:txBody>
          <a:bodyPr>
            <a:no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свой адрес и название города, в котором он живёт;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название страны и её столицы;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имена и отчества своих родителей, информацию о местах их работы;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времена года, их последовательность и основные признаки;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названия месяцев, дней недели;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основные виды деревьев и цветов;</a:t>
            </a:r>
          </a:p>
          <a:p>
            <a:pPr marL="342900" indent="-342900">
              <a:buFont typeface="+mj-lt"/>
              <a:buAutoNum type="arabicPeriod"/>
            </a:pPr>
            <a:r>
              <a:rPr lang="ru-RU" sz="24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домашних и диких животных.</a:t>
            </a:r>
            <a:endParaRPr lang="ru-RU" sz="24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286000" y="1988840"/>
            <a:ext cx="6172200" cy="216024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200" dirty="0" smtClean="0">
                <a:solidFill>
                  <a:srgbClr val="FF0000"/>
                </a:solidFill>
              </a:rPr>
              <a:t/>
            </a:r>
            <a:br>
              <a:rPr lang="ru-RU" sz="3200" dirty="0" smtClean="0">
                <a:solidFill>
                  <a:srgbClr val="FF0000"/>
                </a:solidFill>
              </a:rPr>
            </a:b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Мотивационная  готовность</a:t>
            </a:r>
            <a:b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Желание у ребёнка  принять новую социальную роль – </a:t>
            </a:r>
            <a:r>
              <a:rPr lang="ru-RU" sz="36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роль</a:t>
            </a:r>
            <a:r>
              <a:rPr lang="ru-RU" sz="3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школьника.</a:t>
            </a:r>
            <a:endParaRPr lang="ru-RU" sz="3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Эркер">
  <a:themeElements>
    <a:clrScheme name="Эркер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Эркер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Эркер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237</TotalTime>
  <Words>610</Words>
  <Application>Microsoft Office PowerPoint</Application>
  <PresentationFormat>Экран (4:3)</PresentationFormat>
  <Paragraphs>105</Paragraphs>
  <Slides>19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Эркер</vt:lpstr>
      <vt:lpstr> Готовность  ребёнка к школе</vt:lpstr>
      <vt:lpstr>Дети – цветы жизни!</vt:lpstr>
      <vt:lpstr>Слайд 3</vt:lpstr>
      <vt:lpstr>   Почему необходимо определить готовность ребёнка к школе ещё до начала обучения?   Что такое «готовность к школе»?   Для чего об этом нужно знать родителям?  </vt:lpstr>
      <vt:lpstr>Ребёнок переходит к систематической учебной деятельности     Приобретается статус ученика   Возникают отношения «ученик – учитель»  </vt:lpstr>
      <vt:lpstr>Психологическая готовность к обучению  в школе:</vt:lpstr>
      <vt:lpstr>Интеллектуальная готовность</vt:lpstr>
      <vt:lpstr>К 6 – 7 годам ребёнок должен знать:</vt:lpstr>
      <vt:lpstr>  Мотивационная  готовность      Желание у ребёнка  принять новую социальную роль – роль школьника.</vt:lpstr>
      <vt:lpstr>       волевая готовность</vt:lpstr>
      <vt:lpstr>Коммуникативная готовность</vt:lpstr>
      <vt:lpstr>Анкета для родителей «Готов ли Ваш ребёнок к школе?»</vt:lpstr>
      <vt:lpstr>Слайд 13</vt:lpstr>
      <vt:lpstr>Слайд 14</vt:lpstr>
      <vt:lpstr>Слайд 15</vt:lpstr>
      <vt:lpstr>Научите ребёнка общаться с окружающим миром!</vt:lpstr>
      <vt:lpstr>Научите ребёнка распознавать добро и зло, истинные намерения людей!</vt:lpstr>
      <vt:lpstr> Научите ребёнка самостоятельно, с честью и достоинством, без ущерба для жизни выходить из сложных жизненных ситуаций.</vt:lpstr>
      <vt:lpstr>Берегите своих детей, заботьтесь о них, учите их жить  в этом  сложном мире!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Елена</dc:creator>
  <cp:lastModifiedBy>Мухаммед Ахмендханов</cp:lastModifiedBy>
  <cp:revision>56</cp:revision>
  <dcterms:created xsi:type="dcterms:W3CDTF">2013-01-31T09:50:35Z</dcterms:created>
  <dcterms:modified xsi:type="dcterms:W3CDTF">2016-12-12T11:38:22Z</dcterms:modified>
</cp:coreProperties>
</file>